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2.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3.xml" ContentType="application/vnd.openxmlformats-officedocument.presentationml.comments+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6" r:id="rId1"/>
  </p:sldMasterIdLst>
  <p:notesMasterIdLst>
    <p:notesMasterId r:id="rId27"/>
  </p:notesMasterIdLst>
  <p:handoutMasterIdLst>
    <p:handoutMasterId r:id="rId28"/>
  </p:handoutMasterIdLst>
  <p:sldIdLst>
    <p:sldId id="298" r:id="rId2"/>
    <p:sldId id="299" r:id="rId3"/>
    <p:sldId id="304" r:id="rId4"/>
    <p:sldId id="315" r:id="rId5"/>
    <p:sldId id="303" r:id="rId6"/>
    <p:sldId id="301" r:id="rId7"/>
    <p:sldId id="307" r:id="rId8"/>
    <p:sldId id="319" r:id="rId9"/>
    <p:sldId id="308" r:id="rId10"/>
    <p:sldId id="327" r:id="rId11"/>
    <p:sldId id="328" r:id="rId12"/>
    <p:sldId id="312" r:id="rId13"/>
    <p:sldId id="329" r:id="rId14"/>
    <p:sldId id="309" r:id="rId15"/>
    <p:sldId id="310" r:id="rId16"/>
    <p:sldId id="323" r:id="rId17"/>
    <p:sldId id="330" r:id="rId18"/>
    <p:sldId id="311" r:id="rId19"/>
    <p:sldId id="325" r:id="rId20"/>
    <p:sldId id="318" r:id="rId21"/>
    <p:sldId id="313" r:id="rId22"/>
    <p:sldId id="316" r:id="rId23"/>
    <p:sldId id="320" r:id="rId24"/>
    <p:sldId id="322" r:id="rId25"/>
    <p:sldId id="321"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Source Sans Pro" charset="0"/>
        <a:ea typeface="ヒラギノ角ゴ Pro W3" charset="0"/>
        <a:cs typeface="+mn-cs"/>
      </a:defRPr>
    </a:lvl1pPr>
    <a:lvl2pPr marL="4572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2pPr>
    <a:lvl3pPr marL="9144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3pPr>
    <a:lvl4pPr marL="13716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4pPr>
    <a:lvl5pPr marL="18288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5pPr>
    <a:lvl6pPr marL="2286000" algn="l" defTabSz="457200" rtl="0" eaLnBrk="1" latinLnBrk="0" hangingPunct="1">
      <a:defRPr kern="1200">
        <a:solidFill>
          <a:schemeClr val="tx1"/>
        </a:solidFill>
        <a:latin typeface="Source Sans Pro" charset="0"/>
        <a:ea typeface="ヒラギノ角ゴ Pro W3" charset="0"/>
        <a:cs typeface="+mn-cs"/>
      </a:defRPr>
    </a:lvl6pPr>
    <a:lvl7pPr marL="2743200" algn="l" defTabSz="457200" rtl="0" eaLnBrk="1" latinLnBrk="0" hangingPunct="1">
      <a:defRPr kern="1200">
        <a:solidFill>
          <a:schemeClr val="tx1"/>
        </a:solidFill>
        <a:latin typeface="Source Sans Pro" charset="0"/>
        <a:ea typeface="ヒラギノ角ゴ Pro W3" charset="0"/>
        <a:cs typeface="+mn-cs"/>
      </a:defRPr>
    </a:lvl7pPr>
    <a:lvl8pPr marL="3200400" algn="l" defTabSz="457200" rtl="0" eaLnBrk="1" latinLnBrk="0" hangingPunct="1">
      <a:defRPr kern="1200">
        <a:solidFill>
          <a:schemeClr val="tx1"/>
        </a:solidFill>
        <a:latin typeface="Source Sans Pro" charset="0"/>
        <a:ea typeface="ヒラギノ角ゴ Pro W3" charset="0"/>
        <a:cs typeface="+mn-cs"/>
      </a:defRPr>
    </a:lvl8pPr>
    <a:lvl9pPr marL="3657600" algn="l" defTabSz="457200" rtl="0" eaLnBrk="1" latinLnBrk="0" hangingPunct="1">
      <a:defRPr kern="1200">
        <a:solidFill>
          <a:schemeClr val="tx1"/>
        </a:solidFill>
        <a:latin typeface="Source Sans Pro" charset="0"/>
        <a:ea typeface="ヒラギノ角ゴ Pro W3" charset="0"/>
        <a:cs typeface="+mn-cs"/>
      </a:defRPr>
    </a:lvl9pPr>
  </p:defaultTextStyle>
  <p:extLst>
    <p:ext uri="{521415D9-36F7-43E2-AB2F-B90AF26B5E84}">
      <p14:sectionLst xmlns:p14="http://schemas.microsoft.com/office/powerpoint/2010/main">
        <p14:section name="Sección predeterminada" id="{67DDF111-4F90-5049-BCC2-2821991AB353}">
          <p14:sldIdLst>
            <p14:sldId id="298"/>
            <p14:sldId id="299"/>
          </p14:sldIdLst>
        </p14:section>
        <p14:section name="Sección sin título" id="{53EB5DE9-A653-9544-B6B9-CF3B99386F43}">
          <p14:sldIdLst>
            <p14:sldId id="304"/>
            <p14:sldId id="315"/>
            <p14:sldId id="303"/>
            <p14:sldId id="301"/>
            <p14:sldId id="307"/>
            <p14:sldId id="319"/>
            <p14:sldId id="308"/>
            <p14:sldId id="327"/>
            <p14:sldId id="328"/>
            <p14:sldId id="312"/>
            <p14:sldId id="329"/>
            <p14:sldId id="309"/>
            <p14:sldId id="310"/>
            <p14:sldId id="323"/>
            <p14:sldId id="330"/>
            <p14:sldId id="311"/>
            <p14:sldId id="325"/>
            <p14:sldId id="318"/>
            <p14:sldId id="313"/>
            <p14:sldId id="316"/>
            <p14:sldId id="320"/>
            <p14:sldId id="322"/>
            <p14:sldId id="32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vitado" initials="Ui" lastIdx="13" clrIdx="0">
    <p:extLst>
      <p:ext uri="{19B8F6BF-5375-455C-9EA6-DF929625EA0E}">
        <p15:presenceInfo xmlns:p15="http://schemas.microsoft.com/office/powerpoint/2012/main" userId="S::urn:spo:anon#82a7f231cbe7201a43a6dc2dc3a14b8fa9179d3d98089b1820f437217b267f8a::" providerId="AD"/>
      </p:ext>
    </p:extLst>
  </p:cmAuthor>
  <p:cmAuthor id="2" name="Andrea Rincon" initials="AR" lastIdx="10" clrIdx="1">
    <p:extLst>
      <p:ext uri="{19B8F6BF-5375-455C-9EA6-DF929625EA0E}">
        <p15:presenceInfo xmlns:p15="http://schemas.microsoft.com/office/powerpoint/2012/main" userId="e02ad60b83ab75da" providerId="Windows Live"/>
      </p:ext>
    </p:extLst>
  </p:cmAuthor>
  <p:cmAuthor id="3" name="Buitrago Bejarano, Roberto Jose" initials="BBRJ" lastIdx="5" clrIdx="2">
    <p:extLst>
      <p:ext uri="{19B8F6BF-5375-455C-9EA6-DF929625EA0E}">
        <p15:presenceInfo xmlns:p15="http://schemas.microsoft.com/office/powerpoint/2012/main" userId="S-1-5-21-1715567821-1645522239-725345543-5327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2D8DA0"/>
    <a:srgbClr val="63D3E9"/>
    <a:srgbClr val="7D8287"/>
    <a:srgbClr val="14CAF5"/>
    <a:srgbClr val="76D6FF"/>
    <a:srgbClr val="003865"/>
    <a:srgbClr val="C4D600"/>
    <a:srgbClr val="830051"/>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3" autoAdjust="0"/>
    <p:restoredTop sz="94660"/>
  </p:normalViewPr>
  <p:slideViewPr>
    <p:cSldViewPr snapToGrid="0">
      <p:cViewPr varScale="1">
        <p:scale>
          <a:sx n="115" d="100"/>
          <a:sy n="115" d="100"/>
        </p:scale>
        <p:origin x="276" y="1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CO" sz="1200"/>
              <a:t>Prevalencia mundial de la EPOC</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CO" sz="1200"/>
              <a:t>Prevalencia mundial de la EPOC</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6-10T20:00:36.198" idx="1">
    <p:pos x="6579" y="2957"/>
    <p:text>Alinear con las recomendaciones del texto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6-10T20:01:36.483" idx="5">
    <p:pos x="4442" y="3686"/>
    <p:text>Alinear con el texto</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19-06-10T20:02:58.845" idx="3">
    <p:pos x="5069" y="3942"/>
    <p:text>Arreglar las referencias para que sean visibles.</p:text>
    <p:extLst>
      <p:ext uri="{C676402C-5697-4E1C-873F-D02D1690AC5C}">
        <p15:threadingInfo xmlns:p15="http://schemas.microsoft.com/office/powerpoint/2012/main" timeZoneBias="30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E4C1AA-8FAB-4A84-897A-20CF44408CD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53A1DE67-8595-44CA-84BD-B7EE2B16CA13}">
      <dgm:prSet phldrT="[Texto]" custT="1"/>
      <dgm:spPr>
        <a:solidFill>
          <a:schemeClr val="bg1"/>
        </a:solidFill>
        <a:ln w="38100">
          <a:solidFill>
            <a:schemeClr val="tx1"/>
          </a:solidFill>
        </a:ln>
      </dgm:spPr>
      <dgm:t>
        <a:bodyPr/>
        <a:lstStyle/>
        <a:p>
          <a:r>
            <a:rPr lang="es-CO" sz="1600" dirty="0">
              <a:solidFill>
                <a:schemeClr val="tx1"/>
              </a:solidFill>
            </a:rPr>
            <a:t>Es una enfermedad común prevenible y tratable, que se caracteriza por una limitación persistente del flujo de aire, generalmente progresiva y asociada a una respuesta inflamatoria crónica en las vías respiratorias y en los pulmones generada por partículas nocivas o gases</a:t>
          </a:r>
          <a:r>
            <a:rPr lang="es-CO" sz="1400" dirty="0">
              <a:solidFill>
                <a:schemeClr val="tx1"/>
              </a:solidFill>
            </a:rPr>
            <a:t>.</a:t>
          </a:r>
        </a:p>
      </dgm:t>
    </dgm:pt>
    <dgm:pt modelId="{745ED34D-3A9D-4F2E-95C9-5891DCD5A650}" type="parTrans" cxnId="{3D145E49-254F-4D7C-9512-B0D6B5E78BCB}">
      <dgm:prSet/>
      <dgm:spPr/>
      <dgm:t>
        <a:bodyPr/>
        <a:lstStyle/>
        <a:p>
          <a:endParaRPr lang="es-CO"/>
        </a:p>
      </dgm:t>
    </dgm:pt>
    <dgm:pt modelId="{C4E1D841-669B-46A6-B2B2-4D01500320BF}" type="sibTrans" cxnId="{3D145E49-254F-4D7C-9512-B0D6B5E78BCB}">
      <dgm:prSet/>
      <dgm:spPr/>
      <dgm:t>
        <a:bodyPr/>
        <a:lstStyle/>
        <a:p>
          <a:endParaRPr lang="es-CO"/>
        </a:p>
      </dgm:t>
    </dgm:pt>
    <dgm:pt modelId="{DBCC289B-9085-4892-AB8D-3C8BCCE4BAF0}">
      <dgm:prSet phldrT="[Texto]" custT="1"/>
      <dgm:spPr>
        <a:noFill/>
        <a:ln w="19050">
          <a:solidFill>
            <a:schemeClr val="tx1"/>
          </a:solidFill>
        </a:ln>
      </dgm:spPr>
      <dgm:t>
        <a:bodyPr/>
        <a:lstStyle/>
        <a:p>
          <a:endParaRPr lang="es-CO" sz="1600" dirty="0">
            <a:solidFill>
              <a:schemeClr val="tx1"/>
            </a:solidFill>
          </a:endParaRPr>
        </a:p>
      </dgm:t>
    </dgm:pt>
    <dgm:pt modelId="{7E0621F9-FECE-40E2-AE06-AE6DD2C999DE}" type="parTrans" cxnId="{269BCD2F-1DF0-464D-BF68-4DBB90289871}">
      <dgm:prSet/>
      <dgm:spPr/>
      <dgm:t>
        <a:bodyPr/>
        <a:lstStyle/>
        <a:p>
          <a:endParaRPr lang="es-CO"/>
        </a:p>
      </dgm:t>
    </dgm:pt>
    <dgm:pt modelId="{035348B5-F038-48A8-BE5F-1625AF4BC84E}" type="sibTrans" cxnId="{269BCD2F-1DF0-464D-BF68-4DBB90289871}">
      <dgm:prSet/>
      <dgm:spPr/>
      <dgm:t>
        <a:bodyPr/>
        <a:lstStyle/>
        <a:p>
          <a:endParaRPr lang="es-CO"/>
        </a:p>
      </dgm:t>
    </dgm:pt>
    <dgm:pt modelId="{BE0BCCD3-5A75-43AD-B744-57CBF6A54C8A}" type="pres">
      <dgm:prSet presAssocID="{89E4C1AA-8FAB-4A84-897A-20CF44408CDD}" presName="linear" presStyleCnt="0">
        <dgm:presLayoutVars>
          <dgm:dir/>
          <dgm:animLvl val="lvl"/>
          <dgm:resizeHandles val="exact"/>
        </dgm:presLayoutVars>
      </dgm:prSet>
      <dgm:spPr/>
      <dgm:t>
        <a:bodyPr/>
        <a:lstStyle/>
        <a:p>
          <a:endParaRPr lang="es-CO"/>
        </a:p>
      </dgm:t>
    </dgm:pt>
    <dgm:pt modelId="{8E95E199-C0E1-47E7-BC6C-2D50063EB57B}" type="pres">
      <dgm:prSet presAssocID="{53A1DE67-8595-44CA-84BD-B7EE2B16CA13}" presName="parentLin" presStyleCnt="0"/>
      <dgm:spPr/>
    </dgm:pt>
    <dgm:pt modelId="{DE22D490-C477-43EA-AA31-DEEBCF7C2A35}" type="pres">
      <dgm:prSet presAssocID="{53A1DE67-8595-44CA-84BD-B7EE2B16CA13}" presName="parentLeftMargin" presStyleLbl="node1" presStyleIdx="0" presStyleCnt="1"/>
      <dgm:spPr/>
      <dgm:t>
        <a:bodyPr/>
        <a:lstStyle/>
        <a:p>
          <a:endParaRPr lang="es-CO"/>
        </a:p>
      </dgm:t>
    </dgm:pt>
    <dgm:pt modelId="{141780B8-486D-440B-83DD-C1091AA85DDC}" type="pres">
      <dgm:prSet presAssocID="{53A1DE67-8595-44CA-84BD-B7EE2B16CA13}" presName="parentText" presStyleLbl="node1" presStyleIdx="0" presStyleCnt="1">
        <dgm:presLayoutVars>
          <dgm:chMax val="0"/>
          <dgm:bulletEnabled val="1"/>
        </dgm:presLayoutVars>
      </dgm:prSet>
      <dgm:spPr/>
      <dgm:t>
        <a:bodyPr/>
        <a:lstStyle/>
        <a:p>
          <a:endParaRPr lang="es-CO"/>
        </a:p>
      </dgm:t>
    </dgm:pt>
    <dgm:pt modelId="{A66D7EE8-B0D4-4F42-9ABF-D69DB363C579}" type="pres">
      <dgm:prSet presAssocID="{53A1DE67-8595-44CA-84BD-B7EE2B16CA13}" presName="negativeSpace" presStyleCnt="0"/>
      <dgm:spPr/>
    </dgm:pt>
    <dgm:pt modelId="{2301CE6E-53FE-4A0F-AF4F-6F37EE8F3FCF}" type="pres">
      <dgm:prSet presAssocID="{53A1DE67-8595-44CA-84BD-B7EE2B16CA13}" presName="childText" presStyleLbl="conFgAcc1" presStyleIdx="0" presStyleCnt="1">
        <dgm:presLayoutVars>
          <dgm:bulletEnabled val="1"/>
        </dgm:presLayoutVars>
      </dgm:prSet>
      <dgm:spPr/>
      <dgm:t>
        <a:bodyPr/>
        <a:lstStyle/>
        <a:p>
          <a:endParaRPr lang="es-CO"/>
        </a:p>
      </dgm:t>
    </dgm:pt>
  </dgm:ptLst>
  <dgm:cxnLst>
    <dgm:cxn modelId="{269BCD2F-1DF0-464D-BF68-4DBB90289871}" srcId="{53A1DE67-8595-44CA-84BD-B7EE2B16CA13}" destId="{DBCC289B-9085-4892-AB8D-3C8BCCE4BAF0}" srcOrd="0" destOrd="0" parTransId="{7E0621F9-FECE-40E2-AE06-AE6DD2C999DE}" sibTransId="{035348B5-F038-48A8-BE5F-1625AF4BC84E}"/>
    <dgm:cxn modelId="{A6D280E0-393D-44DF-B739-423BC8318013}" type="presOf" srcId="{DBCC289B-9085-4892-AB8D-3C8BCCE4BAF0}" destId="{2301CE6E-53FE-4A0F-AF4F-6F37EE8F3FCF}" srcOrd="0" destOrd="0" presId="urn:microsoft.com/office/officeart/2005/8/layout/list1"/>
    <dgm:cxn modelId="{0E325406-4E75-47E2-B90C-D7C946D171D1}" type="presOf" srcId="{89E4C1AA-8FAB-4A84-897A-20CF44408CDD}" destId="{BE0BCCD3-5A75-43AD-B744-57CBF6A54C8A}" srcOrd="0" destOrd="0" presId="urn:microsoft.com/office/officeart/2005/8/layout/list1"/>
    <dgm:cxn modelId="{3D145E49-254F-4D7C-9512-B0D6B5E78BCB}" srcId="{89E4C1AA-8FAB-4A84-897A-20CF44408CDD}" destId="{53A1DE67-8595-44CA-84BD-B7EE2B16CA13}" srcOrd="0" destOrd="0" parTransId="{745ED34D-3A9D-4F2E-95C9-5891DCD5A650}" sibTransId="{C4E1D841-669B-46A6-B2B2-4D01500320BF}"/>
    <dgm:cxn modelId="{FB586354-1BAB-47DA-95E0-7BA641798AA2}" type="presOf" srcId="{53A1DE67-8595-44CA-84BD-B7EE2B16CA13}" destId="{141780B8-486D-440B-83DD-C1091AA85DDC}" srcOrd="1" destOrd="0" presId="urn:microsoft.com/office/officeart/2005/8/layout/list1"/>
    <dgm:cxn modelId="{D7439CC2-4A43-4253-B926-C3D388CFE393}" type="presOf" srcId="{53A1DE67-8595-44CA-84BD-B7EE2B16CA13}" destId="{DE22D490-C477-43EA-AA31-DEEBCF7C2A35}" srcOrd="0" destOrd="0" presId="urn:microsoft.com/office/officeart/2005/8/layout/list1"/>
    <dgm:cxn modelId="{F31C9533-1E1A-4DF4-B9D2-4A45AB3330C4}" type="presParOf" srcId="{BE0BCCD3-5A75-43AD-B744-57CBF6A54C8A}" destId="{8E95E199-C0E1-47E7-BC6C-2D50063EB57B}" srcOrd="0" destOrd="0" presId="urn:microsoft.com/office/officeart/2005/8/layout/list1"/>
    <dgm:cxn modelId="{7C670377-CC48-4FBE-A845-AC7155EDBE1B}" type="presParOf" srcId="{8E95E199-C0E1-47E7-BC6C-2D50063EB57B}" destId="{DE22D490-C477-43EA-AA31-DEEBCF7C2A35}" srcOrd="0" destOrd="0" presId="urn:microsoft.com/office/officeart/2005/8/layout/list1"/>
    <dgm:cxn modelId="{E477AF3F-8FD8-49E4-A002-8A9F8E21E9F9}" type="presParOf" srcId="{8E95E199-C0E1-47E7-BC6C-2D50063EB57B}" destId="{141780B8-486D-440B-83DD-C1091AA85DDC}" srcOrd="1" destOrd="0" presId="urn:microsoft.com/office/officeart/2005/8/layout/list1"/>
    <dgm:cxn modelId="{B336B263-A1F2-4BD0-BCEC-16D7F9990273}" type="presParOf" srcId="{BE0BCCD3-5A75-43AD-B744-57CBF6A54C8A}" destId="{A66D7EE8-B0D4-4F42-9ABF-D69DB363C579}" srcOrd="1" destOrd="0" presId="urn:microsoft.com/office/officeart/2005/8/layout/list1"/>
    <dgm:cxn modelId="{14BF15A7-E9DB-41FC-BF19-7E2419A86C40}" type="presParOf" srcId="{BE0BCCD3-5A75-43AD-B744-57CBF6A54C8A}" destId="{2301CE6E-53FE-4A0F-AF4F-6F37EE8F3FC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AD1629-0151-4906-BB7F-829771E73B4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CO"/>
        </a:p>
      </dgm:t>
    </dgm:pt>
    <dgm:pt modelId="{0F741DF0-AF79-4F9D-A875-ABF382F704AE}">
      <dgm:prSet phldrT="[Texto]" custT="1"/>
      <dgm:spPr>
        <a:xfrm>
          <a:off x="0" y="0"/>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pPr>
            <a:buNone/>
          </a:pPr>
          <a:r>
            <a:rPr lang="es-CO" sz="2400" dirty="0">
              <a:solidFill>
                <a:schemeClr val="accent5">
                  <a:lumMod val="75000"/>
                </a:schemeClr>
              </a:solidFill>
              <a:latin typeface="+mn-lt"/>
            </a:rPr>
            <a:t>Fumadores de cigarrillo (1,2,3) </a:t>
          </a:r>
          <a:endParaRPr lang="es-CO" sz="1800" dirty="0">
            <a:solidFill>
              <a:schemeClr val="tx1"/>
            </a:solidFill>
            <a:latin typeface="Cambria"/>
            <a:ea typeface="+mn-ea"/>
            <a:cs typeface="+mn-cs"/>
          </a:endParaRPr>
        </a:p>
      </dgm:t>
    </dgm:pt>
    <dgm:pt modelId="{D468576F-9E35-40A8-85C4-37BECC8F5E97}" type="parTrans" cxnId="{D3B6894F-7C1E-4C31-AE9F-2FE31D80D0B7}">
      <dgm:prSet/>
      <dgm:spPr/>
      <dgm:t>
        <a:bodyPr/>
        <a:lstStyle/>
        <a:p>
          <a:endParaRPr lang="es-CO"/>
        </a:p>
      </dgm:t>
    </dgm:pt>
    <dgm:pt modelId="{EEA5C349-3190-4DE7-8185-A0492F4FBFBB}" type="sibTrans" cxnId="{D3B6894F-7C1E-4C31-AE9F-2FE31D80D0B7}">
      <dgm:prSet/>
      <dgm:spPr/>
      <dgm:t>
        <a:bodyPr/>
        <a:lstStyle/>
        <a:p>
          <a:endParaRPr lang="es-CO"/>
        </a:p>
      </dgm:t>
    </dgm:pt>
    <dgm:pt modelId="{E8655087-365B-453D-8F11-4194255DAED2}">
      <dgm:prSet phldrT="[Texto]" custT="1"/>
      <dgm:spPr>
        <a:xfrm>
          <a:off x="0" y="1611967"/>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pPr marL="171450" lvl="1" indent="0" defTabSz="711200">
            <a:lnSpc>
              <a:spcPct val="90000"/>
            </a:lnSpc>
            <a:spcBef>
              <a:spcPct val="0"/>
            </a:spcBef>
            <a:spcAft>
              <a:spcPct val="15000"/>
            </a:spcAft>
          </a:pPr>
          <a:endParaRPr lang="es-CO" sz="1600" dirty="0">
            <a:solidFill>
              <a:schemeClr val="tx1"/>
            </a:solidFill>
            <a:latin typeface="+mn-lt"/>
            <a:ea typeface="+mn-ea"/>
            <a:cs typeface="+mn-cs"/>
          </a:endParaRPr>
        </a:p>
      </dgm:t>
    </dgm:pt>
    <dgm:pt modelId="{DAEE45F0-2958-4984-ADE7-CEE7049230BA}" type="parTrans" cxnId="{A7BC29E5-B39C-4F7F-B460-3B1F07AC7D7D}">
      <dgm:prSet/>
      <dgm:spPr/>
      <dgm:t>
        <a:bodyPr/>
        <a:lstStyle/>
        <a:p>
          <a:endParaRPr lang="es-CO"/>
        </a:p>
      </dgm:t>
    </dgm:pt>
    <dgm:pt modelId="{C8ABBCA0-9EE5-46AF-9E23-1B8048EFCC50}" type="sibTrans" cxnId="{A7BC29E5-B39C-4F7F-B460-3B1F07AC7D7D}">
      <dgm:prSet/>
      <dgm:spPr/>
      <dgm:t>
        <a:bodyPr/>
        <a:lstStyle/>
        <a:p>
          <a:endParaRPr lang="es-CO"/>
        </a:p>
      </dgm:t>
    </dgm:pt>
    <dgm:pt modelId="{4CD53312-C9A7-4F78-B2CC-F498DF11375D}">
      <dgm:prSet phldrT="[Texto]" custT="1"/>
      <dgm:spPr>
        <a:xfrm>
          <a:off x="0" y="1611967"/>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pPr marL="171450" lvl="1" indent="0" defTabSz="711200">
            <a:lnSpc>
              <a:spcPct val="90000"/>
            </a:lnSpc>
            <a:spcBef>
              <a:spcPct val="0"/>
            </a:spcBef>
            <a:spcAft>
              <a:spcPct val="15000"/>
            </a:spcAft>
            <a:buChar char="•"/>
          </a:pPr>
          <a:endParaRPr lang="es-CO" sz="1600" dirty="0">
            <a:solidFill>
              <a:schemeClr val="tx1"/>
            </a:solidFill>
            <a:latin typeface="+mn-lt"/>
            <a:ea typeface="+mn-ea"/>
            <a:cs typeface="+mn-cs"/>
          </a:endParaRPr>
        </a:p>
      </dgm:t>
    </dgm:pt>
    <dgm:pt modelId="{C3A35F5B-47A1-4134-B279-C9CB8CFFB20E}" type="parTrans" cxnId="{B53C4579-07F2-4AAF-9031-0CC4904252CC}">
      <dgm:prSet/>
      <dgm:spPr/>
      <dgm:t>
        <a:bodyPr/>
        <a:lstStyle/>
        <a:p>
          <a:endParaRPr lang="es-CO"/>
        </a:p>
      </dgm:t>
    </dgm:pt>
    <dgm:pt modelId="{D7BB54F3-4F37-4BA3-AC15-4E6038DEBE77}" type="sibTrans" cxnId="{B53C4579-07F2-4AAF-9031-0CC4904252CC}">
      <dgm:prSet/>
      <dgm:spPr/>
      <dgm:t>
        <a:bodyPr/>
        <a:lstStyle/>
        <a:p>
          <a:endParaRPr lang="es-CO"/>
        </a:p>
      </dgm:t>
    </dgm:pt>
    <dgm:pt modelId="{FD5768B9-8D4E-4C88-9878-51885E13EF33}">
      <dgm:prSet phldrT="[Texto]" custT="1"/>
      <dgm:spPr>
        <a:xfrm>
          <a:off x="0" y="3223935"/>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endParaRPr lang="es-CO" sz="2400" dirty="0">
            <a:solidFill>
              <a:schemeClr val="accent5">
                <a:lumMod val="75000"/>
              </a:schemeClr>
            </a:solidFill>
          </a:endParaRPr>
        </a:p>
        <a:p>
          <a:r>
            <a:rPr lang="es-CO" sz="2400" dirty="0">
              <a:solidFill>
                <a:schemeClr val="accent5">
                  <a:lumMod val="75000"/>
                </a:schemeClr>
              </a:solidFill>
            </a:rPr>
            <a:t>Contaminación  </a:t>
          </a:r>
          <a:r>
            <a:rPr lang="es-CO" sz="2400">
              <a:solidFill>
                <a:schemeClr val="accent5">
                  <a:lumMod val="75000"/>
                </a:schemeClr>
              </a:solidFill>
            </a:rPr>
            <a:t>Ambiental  Urbana</a:t>
          </a:r>
          <a:r>
            <a:rPr lang="es-CO" sz="2400" dirty="0">
              <a:solidFill>
                <a:schemeClr val="accent5">
                  <a:lumMod val="75000"/>
                </a:schemeClr>
              </a:solidFill>
            </a:rPr>
            <a:t>. </a:t>
          </a:r>
          <a:r>
            <a:rPr lang="es-CO" sz="2400" dirty="0">
              <a:solidFill>
                <a:schemeClr val="accent5">
                  <a:lumMod val="75000"/>
                </a:schemeClr>
              </a:solidFill>
              <a:latin typeface="+mn-lt"/>
            </a:rPr>
            <a:t>(1,2,3)</a:t>
          </a:r>
          <a:endParaRPr lang="es-CO" sz="2000" dirty="0">
            <a:solidFill>
              <a:schemeClr val="tx1"/>
            </a:solidFill>
            <a:latin typeface="+mn-lt"/>
            <a:ea typeface="+mn-ea"/>
            <a:cs typeface="+mn-cs"/>
          </a:endParaRPr>
        </a:p>
      </dgm:t>
    </dgm:pt>
    <dgm:pt modelId="{7849218B-9C63-4F30-88AF-B71C1040B766}" type="parTrans" cxnId="{34E8FC36-990C-4D9A-BA6E-29E9F778869B}">
      <dgm:prSet/>
      <dgm:spPr/>
      <dgm:t>
        <a:bodyPr/>
        <a:lstStyle/>
        <a:p>
          <a:endParaRPr lang="es-CO"/>
        </a:p>
      </dgm:t>
    </dgm:pt>
    <dgm:pt modelId="{A9ADFF2F-8FCA-4581-8880-2405D0D6CDD0}" type="sibTrans" cxnId="{34E8FC36-990C-4D9A-BA6E-29E9F778869B}">
      <dgm:prSet/>
      <dgm:spPr/>
      <dgm:t>
        <a:bodyPr/>
        <a:lstStyle/>
        <a:p>
          <a:endParaRPr lang="es-CO"/>
        </a:p>
      </dgm:t>
    </dgm:pt>
    <dgm:pt modelId="{617C7903-4D82-4F36-A0E2-13C9EFCE2B8C}">
      <dgm:prSet phldrT="[Texto]" custT="1"/>
      <dgm:spPr>
        <a:xfrm>
          <a:off x="0" y="3223935"/>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pPr>
            <a:buChar char="•"/>
          </a:pPr>
          <a:endParaRPr lang="es-CO" sz="1600" dirty="0">
            <a:solidFill>
              <a:schemeClr val="tx1"/>
            </a:solidFill>
            <a:latin typeface="+mn-lt"/>
            <a:ea typeface="+mn-ea"/>
            <a:cs typeface="+mn-cs"/>
          </a:endParaRPr>
        </a:p>
      </dgm:t>
    </dgm:pt>
    <dgm:pt modelId="{25EE081C-FDED-4A13-A3AB-BFAFBAAC8251}" type="parTrans" cxnId="{057A540C-7E5D-468A-A673-BA810970D1EA}">
      <dgm:prSet/>
      <dgm:spPr/>
      <dgm:t>
        <a:bodyPr/>
        <a:lstStyle/>
        <a:p>
          <a:endParaRPr lang="es-CO"/>
        </a:p>
      </dgm:t>
    </dgm:pt>
    <dgm:pt modelId="{C01A33FA-8C2A-4C0F-8081-7151B842C050}" type="sibTrans" cxnId="{057A540C-7E5D-468A-A673-BA810970D1EA}">
      <dgm:prSet/>
      <dgm:spPr/>
      <dgm:t>
        <a:bodyPr/>
        <a:lstStyle/>
        <a:p>
          <a:endParaRPr lang="es-CO"/>
        </a:p>
      </dgm:t>
    </dgm:pt>
    <dgm:pt modelId="{6AD9FCBA-90D9-4649-901A-E208222E2343}">
      <dgm:prSet phldrT="[Texto]"/>
      <dgm:spPr>
        <a:xfrm>
          <a:off x="0" y="3223935"/>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pPr>
            <a:buChar char="•"/>
          </a:pPr>
          <a:endParaRPr lang="es-CO" sz="1300" dirty="0">
            <a:solidFill>
              <a:sysClr val="window" lastClr="FFFFFF"/>
            </a:solidFill>
            <a:latin typeface="Cambria"/>
            <a:ea typeface="+mn-ea"/>
            <a:cs typeface="+mn-cs"/>
          </a:endParaRPr>
        </a:p>
      </dgm:t>
    </dgm:pt>
    <dgm:pt modelId="{2719FEC4-2B0B-44CB-BD41-62645C7D72F8}" type="parTrans" cxnId="{F7205C94-A3BB-4F9D-A57C-B6296746E2BC}">
      <dgm:prSet/>
      <dgm:spPr/>
      <dgm:t>
        <a:bodyPr/>
        <a:lstStyle/>
        <a:p>
          <a:endParaRPr lang="es-CO"/>
        </a:p>
      </dgm:t>
    </dgm:pt>
    <dgm:pt modelId="{E3ACC1C3-72E1-4FAE-9507-75BFAC6F8705}" type="sibTrans" cxnId="{F7205C94-A3BB-4F9D-A57C-B6296746E2BC}">
      <dgm:prSet/>
      <dgm:spPr/>
      <dgm:t>
        <a:bodyPr/>
        <a:lstStyle/>
        <a:p>
          <a:endParaRPr lang="es-CO"/>
        </a:p>
      </dgm:t>
    </dgm:pt>
    <dgm:pt modelId="{51D05406-F089-418D-8ED7-867A7D3D1A6F}">
      <dgm:prSet phldrT="[Texto]" custT="1"/>
      <dgm:spPr>
        <a:xfrm>
          <a:off x="0" y="1611967"/>
          <a:ext cx="8128000" cy="1465425"/>
        </a:xfrm>
        <a:prstGeom prst="roundRect">
          <a:avLst>
            <a:gd name="adj" fmla="val 10000"/>
          </a:avLst>
        </a:prstGeom>
        <a:solidFill>
          <a:schemeClr val="bg1"/>
        </a:solidFill>
        <a:ln w="25400" cap="flat" cmpd="sng" algn="ctr">
          <a:solidFill>
            <a:schemeClr val="tx1"/>
          </a:solidFill>
          <a:prstDash val="solid"/>
        </a:ln>
        <a:effectLst/>
      </dgm:spPr>
      <dgm:t>
        <a:bodyPr/>
        <a:lstStyle/>
        <a:p>
          <a:pPr marL="0" marR="0" lvl="0" indent="0" defTabSz="914400" eaLnBrk="1" fontAlgn="auto" latinLnBrk="0" hangingPunct="1">
            <a:lnSpc>
              <a:spcPct val="100000"/>
            </a:lnSpc>
            <a:spcBef>
              <a:spcPts val="0"/>
            </a:spcBef>
            <a:spcAft>
              <a:spcPts val="0"/>
            </a:spcAft>
            <a:buClrTx/>
            <a:buSzTx/>
            <a:buFontTx/>
            <a:buNone/>
            <a:tabLst/>
            <a:defRPr/>
          </a:pPr>
          <a:endParaRPr lang="es-CO" sz="2000" dirty="0">
            <a:solidFill>
              <a:schemeClr val="accent5">
                <a:lumMod val="75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s-CO" sz="2000" dirty="0">
              <a:solidFill>
                <a:schemeClr val="accent5">
                  <a:lumMod val="75000"/>
                </a:schemeClr>
              </a:solidFill>
            </a:rPr>
            <a:t>Exposición  al humo de leña y otros combustibles de origen orgánico (biomasa)</a:t>
          </a:r>
          <a:r>
            <a:rPr lang="es-CO" sz="2000" dirty="0">
              <a:solidFill>
                <a:schemeClr val="accent5">
                  <a:lumMod val="75000"/>
                </a:schemeClr>
              </a:solidFill>
              <a:latin typeface="+mn-lt"/>
            </a:rPr>
            <a:t>(1,2,3,4)</a:t>
          </a:r>
          <a:endParaRPr lang="es-CO" sz="2000" dirty="0">
            <a:solidFill>
              <a:schemeClr val="accent5">
                <a:lumMod val="75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s-CO" sz="1600" dirty="0">
            <a:solidFill>
              <a:schemeClr val="tx1"/>
            </a:solidFill>
            <a:latin typeface="+mn-lt"/>
            <a:ea typeface="+mn-ea"/>
            <a:cs typeface="+mn-cs"/>
          </a:endParaRPr>
        </a:p>
      </dgm:t>
    </dgm:pt>
    <dgm:pt modelId="{49D8E24C-3372-4813-AFA9-B8FE0B47EAD7}" type="sibTrans" cxnId="{F48C7E4D-9A85-4AFA-BE95-8BEE02E47E8B}">
      <dgm:prSet/>
      <dgm:spPr/>
      <dgm:t>
        <a:bodyPr/>
        <a:lstStyle/>
        <a:p>
          <a:endParaRPr lang="es-CO"/>
        </a:p>
      </dgm:t>
    </dgm:pt>
    <dgm:pt modelId="{2656B2FB-00CD-4497-8308-DA122202CF05}" type="parTrans" cxnId="{F48C7E4D-9A85-4AFA-BE95-8BEE02E47E8B}">
      <dgm:prSet/>
      <dgm:spPr/>
      <dgm:t>
        <a:bodyPr/>
        <a:lstStyle/>
        <a:p>
          <a:endParaRPr lang="es-CO"/>
        </a:p>
      </dgm:t>
    </dgm:pt>
    <dgm:pt modelId="{DDFE81CF-363A-4EE2-A23A-A699D6EFA418}" type="pres">
      <dgm:prSet presAssocID="{2FAD1629-0151-4906-BB7F-829771E73B48}" presName="linear" presStyleCnt="0">
        <dgm:presLayoutVars>
          <dgm:dir/>
          <dgm:resizeHandles val="exact"/>
        </dgm:presLayoutVars>
      </dgm:prSet>
      <dgm:spPr/>
      <dgm:t>
        <a:bodyPr/>
        <a:lstStyle/>
        <a:p>
          <a:endParaRPr lang="es-CO"/>
        </a:p>
      </dgm:t>
    </dgm:pt>
    <dgm:pt modelId="{AC270BAD-258F-4AD9-A6E5-9C4B14BE8D0F}" type="pres">
      <dgm:prSet presAssocID="{0F741DF0-AF79-4F9D-A875-ABF382F704AE}" presName="comp" presStyleCnt="0"/>
      <dgm:spPr/>
    </dgm:pt>
    <dgm:pt modelId="{BFD2A417-ADB4-47E4-8203-F3A90269484E}" type="pres">
      <dgm:prSet presAssocID="{0F741DF0-AF79-4F9D-A875-ABF382F704AE}" presName="box" presStyleLbl="node1" presStyleIdx="0" presStyleCnt="3" custLinFactNeighborX="1892" custLinFactNeighborY="-12143"/>
      <dgm:spPr/>
      <dgm:t>
        <a:bodyPr/>
        <a:lstStyle/>
        <a:p>
          <a:endParaRPr lang="es-CO"/>
        </a:p>
      </dgm:t>
    </dgm:pt>
    <dgm:pt modelId="{493E4894-F1A1-49C0-AB4E-1C29C224A6F2}" type="pres">
      <dgm:prSet presAssocID="{0F741DF0-AF79-4F9D-A875-ABF382F704AE}" presName="img" presStyleLbl="fgImgPlace1" presStyleIdx="0" presStyleCnt="3" custLinFactNeighborY="-1483"/>
      <dgm:spPr>
        <a:xfrm>
          <a:off x="146542" y="129156"/>
          <a:ext cx="1625600" cy="1172340"/>
        </a:xfrm>
        <a:prstGeom prst="roundRect">
          <a:avLst>
            <a:gd name="adj" fmla="val 10000"/>
          </a:avLst>
        </a:prstGeom>
        <a:blipFill rotWithShape="1">
          <a:blip xmlns:r="http://schemas.openxmlformats.org/officeDocument/2006/relationships" r:embed="rId1"/>
          <a:srcRect/>
          <a:stretch>
            <a:fillRect t="-19000" b="-19000"/>
          </a:stretch>
        </a:blipFill>
        <a:ln w="25400" cap="flat" cmpd="sng" algn="ctr">
          <a:solidFill>
            <a:schemeClr val="tx1"/>
          </a:solidFill>
          <a:prstDash val="solid"/>
        </a:ln>
        <a:effectLst/>
      </dgm:spPr>
    </dgm:pt>
    <dgm:pt modelId="{845DB003-41F1-45A6-8951-D078681EC1EA}" type="pres">
      <dgm:prSet presAssocID="{0F741DF0-AF79-4F9D-A875-ABF382F704AE}" presName="text" presStyleLbl="node1" presStyleIdx="0" presStyleCnt="3">
        <dgm:presLayoutVars>
          <dgm:bulletEnabled val="1"/>
        </dgm:presLayoutVars>
      </dgm:prSet>
      <dgm:spPr/>
      <dgm:t>
        <a:bodyPr/>
        <a:lstStyle/>
        <a:p>
          <a:endParaRPr lang="es-CO"/>
        </a:p>
      </dgm:t>
    </dgm:pt>
    <dgm:pt modelId="{80AC15A2-79E0-4D69-AC57-1249EF2829A6}" type="pres">
      <dgm:prSet presAssocID="{EEA5C349-3190-4DE7-8185-A0492F4FBFBB}" presName="spacer" presStyleCnt="0"/>
      <dgm:spPr/>
    </dgm:pt>
    <dgm:pt modelId="{51098A80-23F7-4667-812B-7A67CA945A45}" type="pres">
      <dgm:prSet presAssocID="{51D05406-F089-418D-8ED7-867A7D3D1A6F}" presName="comp" presStyleCnt="0"/>
      <dgm:spPr/>
    </dgm:pt>
    <dgm:pt modelId="{ECC967C1-5DE4-4641-B1D1-FA4969D541E6}" type="pres">
      <dgm:prSet presAssocID="{51D05406-F089-418D-8ED7-867A7D3D1A6F}" presName="box" presStyleLbl="node1" presStyleIdx="1" presStyleCnt="3" custLinFactNeighborY="-2795"/>
      <dgm:spPr/>
      <dgm:t>
        <a:bodyPr/>
        <a:lstStyle/>
        <a:p>
          <a:endParaRPr lang="es-CO"/>
        </a:p>
      </dgm:t>
    </dgm:pt>
    <dgm:pt modelId="{170AE9DF-E006-459B-9614-286DCC5387F9}" type="pres">
      <dgm:prSet presAssocID="{51D05406-F089-418D-8ED7-867A7D3D1A6F}" presName="img" presStyleLbl="fgImgPlace1" presStyleIdx="1" presStyleCnt="3"/>
      <dgm:spPr>
        <a:xfrm>
          <a:off x="146542" y="1758510"/>
          <a:ext cx="1625600" cy="1172340"/>
        </a:xfrm>
        <a:prstGeom prst="roundRect">
          <a:avLst>
            <a:gd name="adj" fmla="val 10000"/>
          </a:avLst>
        </a:prstGeom>
        <a:blipFill rotWithShape="1">
          <a:blip xmlns:r="http://schemas.openxmlformats.org/officeDocument/2006/relationships" r:embed="rId2"/>
          <a:srcRect/>
          <a:stretch>
            <a:fillRect t="-19000" b="-19000"/>
          </a:stretch>
        </a:blipFill>
        <a:ln w="25400" cap="flat" cmpd="sng" algn="ctr">
          <a:solidFill>
            <a:schemeClr val="tx1"/>
          </a:solidFill>
          <a:prstDash val="solid"/>
        </a:ln>
        <a:effectLst/>
      </dgm:spPr>
    </dgm:pt>
    <dgm:pt modelId="{AF00B5EF-1BAA-46C3-954F-6DC6A46EEFCD}" type="pres">
      <dgm:prSet presAssocID="{51D05406-F089-418D-8ED7-867A7D3D1A6F}" presName="text" presStyleLbl="node1" presStyleIdx="1" presStyleCnt="3">
        <dgm:presLayoutVars>
          <dgm:bulletEnabled val="1"/>
        </dgm:presLayoutVars>
      </dgm:prSet>
      <dgm:spPr/>
      <dgm:t>
        <a:bodyPr/>
        <a:lstStyle/>
        <a:p>
          <a:endParaRPr lang="es-CO"/>
        </a:p>
      </dgm:t>
    </dgm:pt>
    <dgm:pt modelId="{98C22639-A3E5-4F33-BEAD-A33FF15F04F1}" type="pres">
      <dgm:prSet presAssocID="{49D8E24C-3372-4813-AFA9-B8FE0B47EAD7}" presName="spacer" presStyleCnt="0"/>
      <dgm:spPr/>
    </dgm:pt>
    <dgm:pt modelId="{C9B36F7E-34C3-432A-9C66-6D6847ECB2B2}" type="pres">
      <dgm:prSet presAssocID="{FD5768B9-8D4E-4C88-9878-51885E13EF33}" presName="comp" presStyleCnt="0"/>
      <dgm:spPr/>
    </dgm:pt>
    <dgm:pt modelId="{5609C028-C26E-41D4-B900-76DAF5D7D284}" type="pres">
      <dgm:prSet presAssocID="{FD5768B9-8D4E-4C88-9878-51885E13EF33}" presName="box" presStyleLbl="node1" presStyleIdx="2" presStyleCnt="3" custLinFactNeighborX="881" custLinFactNeighborY="5645"/>
      <dgm:spPr/>
      <dgm:t>
        <a:bodyPr/>
        <a:lstStyle/>
        <a:p>
          <a:endParaRPr lang="es-CO"/>
        </a:p>
      </dgm:t>
    </dgm:pt>
    <dgm:pt modelId="{30799816-730B-41A3-916E-6EA69750A2E0}" type="pres">
      <dgm:prSet presAssocID="{FD5768B9-8D4E-4C88-9878-51885E13EF33}" presName="img" presStyleLbl="fgImgPlace1" presStyleIdx="2" presStyleCnt="3"/>
      <dgm:spPr>
        <a:xfrm>
          <a:off x="146542" y="3370478"/>
          <a:ext cx="1625600" cy="1172340"/>
        </a:xfrm>
        <a:prstGeom prst="roundRect">
          <a:avLst>
            <a:gd name="adj" fmla="val 10000"/>
          </a:avLst>
        </a:prstGeom>
        <a:blipFill rotWithShape="1">
          <a:blip xmlns:r="http://schemas.openxmlformats.org/officeDocument/2006/relationships" r:embed="rId3"/>
          <a:srcRect/>
          <a:stretch>
            <a:fillRect t="-5000" b="-5000"/>
          </a:stretch>
        </a:blipFill>
        <a:ln w="25400" cap="flat" cmpd="sng" algn="ctr">
          <a:solidFill>
            <a:schemeClr val="tx1"/>
          </a:solidFill>
          <a:prstDash val="solid"/>
        </a:ln>
        <a:effectLst/>
      </dgm:spPr>
    </dgm:pt>
    <dgm:pt modelId="{83B9F88B-F6C3-4816-8ECA-44B13FD029B5}" type="pres">
      <dgm:prSet presAssocID="{FD5768B9-8D4E-4C88-9878-51885E13EF33}" presName="text" presStyleLbl="node1" presStyleIdx="2" presStyleCnt="3">
        <dgm:presLayoutVars>
          <dgm:bulletEnabled val="1"/>
        </dgm:presLayoutVars>
      </dgm:prSet>
      <dgm:spPr/>
      <dgm:t>
        <a:bodyPr/>
        <a:lstStyle/>
        <a:p>
          <a:endParaRPr lang="es-CO"/>
        </a:p>
      </dgm:t>
    </dgm:pt>
  </dgm:ptLst>
  <dgm:cxnLst>
    <dgm:cxn modelId="{FC1B013D-36A2-484B-91E0-89587AEA5685}" type="presOf" srcId="{0F741DF0-AF79-4F9D-A875-ABF382F704AE}" destId="{BFD2A417-ADB4-47E4-8203-F3A90269484E}" srcOrd="0" destOrd="0" presId="urn:microsoft.com/office/officeart/2005/8/layout/vList4"/>
    <dgm:cxn modelId="{DA9369A2-BB6A-47D3-98FB-9F59636EDE93}" type="presOf" srcId="{E8655087-365B-453D-8F11-4194255DAED2}" destId="{ECC967C1-5DE4-4641-B1D1-FA4969D541E6}" srcOrd="0" destOrd="1" presId="urn:microsoft.com/office/officeart/2005/8/layout/vList4"/>
    <dgm:cxn modelId="{1363094B-90BA-4F14-AF60-2DBFA9F786CB}" type="presOf" srcId="{51D05406-F089-418D-8ED7-867A7D3D1A6F}" destId="{AF00B5EF-1BAA-46C3-954F-6DC6A46EEFCD}" srcOrd="1" destOrd="0" presId="urn:microsoft.com/office/officeart/2005/8/layout/vList4"/>
    <dgm:cxn modelId="{B510BF88-FC8D-489E-9E0B-31E5C3446143}" type="presOf" srcId="{FD5768B9-8D4E-4C88-9878-51885E13EF33}" destId="{83B9F88B-F6C3-4816-8ECA-44B13FD029B5}" srcOrd="1" destOrd="0" presId="urn:microsoft.com/office/officeart/2005/8/layout/vList4"/>
    <dgm:cxn modelId="{D3B6894F-7C1E-4C31-AE9F-2FE31D80D0B7}" srcId="{2FAD1629-0151-4906-BB7F-829771E73B48}" destId="{0F741DF0-AF79-4F9D-A875-ABF382F704AE}" srcOrd="0" destOrd="0" parTransId="{D468576F-9E35-40A8-85C4-37BECC8F5E97}" sibTransId="{EEA5C349-3190-4DE7-8185-A0492F4FBFBB}"/>
    <dgm:cxn modelId="{BD745CFA-612E-45EC-B58A-E0E5968CE699}" type="presOf" srcId="{E8655087-365B-453D-8F11-4194255DAED2}" destId="{AF00B5EF-1BAA-46C3-954F-6DC6A46EEFCD}" srcOrd="1" destOrd="1" presId="urn:microsoft.com/office/officeart/2005/8/layout/vList4"/>
    <dgm:cxn modelId="{F7205C94-A3BB-4F9D-A57C-B6296746E2BC}" srcId="{FD5768B9-8D4E-4C88-9878-51885E13EF33}" destId="{6AD9FCBA-90D9-4649-901A-E208222E2343}" srcOrd="1" destOrd="0" parTransId="{2719FEC4-2B0B-44CB-BD41-62645C7D72F8}" sibTransId="{E3ACC1C3-72E1-4FAE-9507-75BFAC6F8705}"/>
    <dgm:cxn modelId="{0B4DDA8C-9F79-4A9B-AB15-AFFEA93050FC}" type="presOf" srcId="{617C7903-4D82-4F36-A0E2-13C9EFCE2B8C}" destId="{5609C028-C26E-41D4-B900-76DAF5D7D284}" srcOrd="0" destOrd="1" presId="urn:microsoft.com/office/officeart/2005/8/layout/vList4"/>
    <dgm:cxn modelId="{89671B95-8AB0-43C0-B7F1-8BC95F6B5FB5}" type="presOf" srcId="{51D05406-F089-418D-8ED7-867A7D3D1A6F}" destId="{ECC967C1-5DE4-4641-B1D1-FA4969D541E6}" srcOrd="0" destOrd="0" presId="urn:microsoft.com/office/officeart/2005/8/layout/vList4"/>
    <dgm:cxn modelId="{34E8FC36-990C-4D9A-BA6E-29E9F778869B}" srcId="{2FAD1629-0151-4906-BB7F-829771E73B48}" destId="{FD5768B9-8D4E-4C88-9878-51885E13EF33}" srcOrd="2" destOrd="0" parTransId="{7849218B-9C63-4F30-88AF-B71C1040B766}" sibTransId="{A9ADFF2F-8FCA-4581-8880-2405D0D6CDD0}"/>
    <dgm:cxn modelId="{D456F639-58A4-444E-B88B-D3C95EE1B4DF}" type="presOf" srcId="{FD5768B9-8D4E-4C88-9878-51885E13EF33}" destId="{5609C028-C26E-41D4-B900-76DAF5D7D284}" srcOrd="0" destOrd="0" presId="urn:microsoft.com/office/officeart/2005/8/layout/vList4"/>
    <dgm:cxn modelId="{50858F47-22D3-44C6-882A-996CB96069F8}" type="presOf" srcId="{4CD53312-C9A7-4F78-B2CC-F498DF11375D}" destId="{ECC967C1-5DE4-4641-B1D1-FA4969D541E6}" srcOrd="0" destOrd="2" presId="urn:microsoft.com/office/officeart/2005/8/layout/vList4"/>
    <dgm:cxn modelId="{B53C4579-07F2-4AAF-9031-0CC4904252CC}" srcId="{51D05406-F089-418D-8ED7-867A7D3D1A6F}" destId="{4CD53312-C9A7-4F78-B2CC-F498DF11375D}" srcOrd="1" destOrd="0" parTransId="{C3A35F5B-47A1-4134-B279-C9CB8CFFB20E}" sibTransId="{D7BB54F3-4F37-4BA3-AC15-4E6038DEBE77}"/>
    <dgm:cxn modelId="{F48C7E4D-9A85-4AFA-BE95-8BEE02E47E8B}" srcId="{2FAD1629-0151-4906-BB7F-829771E73B48}" destId="{51D05406-F089-418D-8ED7-867A7D3D1A6F}" srcOrd="1" destOrd="0" parTransId="{2656B2FB-00CD-4497-8308-DA122202CF05}" sibTransId="{49D8E24C-3372-4813-AFA9-B8FE0B47EAD7}"/>
    <dgm:cxn modelId="{0ED7BC2C-0C76-42D7-AB37-B0E9316177B7}" type="presOf" srcId="{6AD9FCBA-90D9-4649-901A-E208222E2343}" destId="{83B9F88B-F6C3-4816-8ECA-44B13FD029B5}" srcOrd="1" destOrd="2" presId="urn:microsoft.com/office/officeart/2005/8/layout/vList4"/>
    <dgm:cxn modelId="{042BCE57-BCDB-4783-A529-FEED3AFC5746}" type="presOf" srcId="{4CD53312-C9A7-4F78-B2CC-F498DF11375D}" destId="{AF00B5EF-1BAA-46C3-954F-6DC6A46EEFCD}" srcOrd="1" destOrd="2" presId="urn:microsoft.com/office/officeart/2005/8/layout/vList4"/>
    <dgm:cxn modelId="{1C4B3BF5-154B-4620-8F33-360CF0059988}" type="presOf" srcId="{6AD9FCBA-90D9-4649-901A-E208222E2343}" destId="{5609C028-C26E-41D4-B900-76DAF5D7D284}" srcOrd="0" destOrd="2" presId="urn:microsoft.com/office/officeart/2005/8/layout/vList4"/>
    <dgm:cxn modelId="{C5DC3A71-00B0-4BC9-80F0-DD09071A9A2C}" type="presOf" srcId="{617C7903-4D82-4F36-A0E2-13C9EFCE2B8C}" destId="{83B9F88B-F6C3-4816-8ECA-44B13FD029B5}" srcOrd="1" destOrd="1" presId="urn:microsoft.com/office/officeart/2005/8/layout/vList4"/>
    <dgm:cxn modelId="{057A540C-7E5D-468A-A673-BA810970D1EA}" srcId="{FD5768B9-8D4E-4C88-9878-51885E13EF33}" destId="{617C7903-4D82-4F36-A0E2-13C9EFCE2B8C}" srcOrd="0" destOrd="0" parTransId="{25EE081C-FDED-4A13-A3AB-BFAFBAAC8251}" sibTransId="{C01A33FA-8C2A-4C0F-8081-7151B842C050}"/>
    <dgm:cxn modelId="{A7BC29E5-B39C-4F7F-B460-3B1F07AC7D7D}" srcId="{51D05406-F089-418D-8ED7-867A7D3D1A6F}" destId="{E8655087-365B-453D-8F11-4194255DAED2}" srcOrd="0" destOrd="0" parTransId="{DAEE45F0-2958-4984-ADE7-CEE7049230BA}" sibTransId="{C8ABBCA0-9EE5-46AF-9E23-1B8048EFCC50}"/>
    <dgm:cxn modelId="{829EFF8C-BC09-4A52-B4B8-A0A0045DA54A}" type="presOf" srcId="{2FAD1629-0151-4906-BB7F-829771E73B48}" destId="{DDFE81CF-363A-4EE2-A23A-A699D6EFA418}" srcOrd="0" destOrd="0" presId="urn:microsoft.com/office/officeart/2005/8/layout/vList4"/>
    <dgm:cxn modelId="{780CF6C6-F51B-44CD-A8D4-312339AEAD48}" type="presOf" srcId="{0F741DF0-AF79-4F9D-A875-ABF382F704AE}" destId="{845DB003-41F1-45A6-8951-D078681EC1EA}" srcOrd="1" destOrd="0" presId="urn:microsoft.com/office/officeart/2005/8/layout/vList4"/>
    <dgm:cxn modelId="{CA3D85E3-E47A-4FF0-AE99-0CEA917AE58E}" type="presParOf" srcId="{DDFE81CF-363A-4EE2-A23A-A699D6EFA418}" destId="{AC270BAD-258F-4AD9-A6E5-9C4B14BE8D0F}" srcOrd="0" destOrd="0" presId="urn:microsoft.com/office/officeart/2005/8/layout/vList4"/>
    <dgm:cxn modelId="{8F1C2BD9-BEE3-4AFD-B2B3-4770C071F6CE}" type="presParOf" srcId="{AC270BAD-258F-4AD9-A6E5-9C4B14BE8D0F}" destId="{BFD2A417-ADB4-47E4-8203-F3A90269484E}" srcOrd="0" destOrd="0" presId="urn:microsoft.com/office/officeart/2005/8/layout/vList4"/>
    <dgm:cxn modelId="{CCE14A76-E9DE-4DAA-949F-E4505191FE9C}" type="presParOf" srcId="{AC270BAD-258F-4AD9-A6E5-9C4B14BE8D0F}" destId="{493E4894-F1A1-49C0-AB4E-1C29C224A6F2}" srcOrd="1" destOrd="0" presId="urn:microsoft.com/office/officeart/2005/8/layout/vList4"/>
    <dgm:cxn modelId="{7FE7D347-0A5F-4387-9A95-17FEA9181F36}" type="presParOf" srcId="{AC270BAD-258F-4AD9-A6E5-9C4B14BE8D0F}" destId="{845DB003-41F1-45A6-8951-D078681EC1EA}" srcOrd="2" destOrd="0" presId="urn:microsoft.com/office/officeart/2005/8/layout/vList4"/>
    <dgm:cxn modelId="{33E27500-8418-4827-8880-91D6FB36DE40}" type="presParOf" srcId="{DDFE81CF-363A-4EE2-A23A-A699D6EFA418}" destId="{80AC15A2-79E0-4D69-AC57-1249EF2829A6}" srcOrd="1" destOrd="0" presId="urn:microsoft.com/office/officeart/2005/8/layout/vList4"/>
    <dgm:cxn modelId="{BE353CCE-2909-4B74-8959-66CA1D997B05}" type="presParOf" srcId="{DDFE81CF-363A-4EE2-A23A-A699D6EFA418}" destId="{51098A80-23F7-4667-812B-7A67CA945A45}" srcOrd="2" destOrd="0" presId="urn:microsoft.com/office/officeart/2005/8/layout/vList4"/>
    <dgm:cxn modelId="{C23E7619-097C-42FF-9F08-821D6989C16A}" type="presParOf" srcId="{51098A80-23F7-4667-812B-7A67CA945A45}" destId="{ECC967C1-5DE4-4641-B1D1-FA4969D541E6}" srcOrd="0" destOrd="0" presId="urn:microsoft.com/office/officeart/2005/8/layout/vList4"/>
    <dgm:cxn modelId="{A8587E06-FE3D-4608-89C5-4FA401B299CF}" type="presParOf" srcId="{51098A80-23F7-4667-812B-7A67CA945A45}" destId="{170AE9DF-E006-459B-9614-286DCC5387F9}" srcOrd="1" destOrd="0" presId="urn:microsoft.com/office/officeart/2005/8/layout/vList4"/>
    <dgm:cxn modelId="{C6D4A16D-B7B5-4946-A20C-B64472B7FF41}" type="presParOf" srcId="{51098A80-23F7-4667-812B-7A67CA945A45}" destId="{AF00B5EF-1BAA-46C3-954F-6DC6A46EEFCD}" srcOrd="2" destOrd="0" presId="urn:microsoft.com/office/officeart/2005/8/layout/vList4"/>
    <dgm:cxn modelId="{A6EB0EAD-45AA-4237-B25F-660A879A95A7}" type="presParOf" srcId="{DDFE81CF-363A-4EE2-A23A-A699D6EFA418}" destId="{98C22639-A3E5-4F33-BEAD-A33FF15F04F1}" srcOrd="3" destOrd="0" presId="urn:microsoft.com/office/officeart/2005/8/layout/vList4"/>
    <dgm:cxn modelId="{B1A2D867-DF88-4865-8F21-D101D726CD13}" type="presParOf" srcId="{DDFE81CF-363A-4EE2-A23A-A699D6EFA418}" destId="{C9B36F7E-34C3-432A-9C66-6D6847ECB2B2}" srcOrd="4" destOrd="0" presId="urn:microsoft.com/office/officeart/2005/8/layout/vList4"/>
    <dgm:cxn modelId="{7BCA6BC6-C65B-43CB-AEE3-A690AB2BE4B2}" type="presParOf" srcId="{C9B36F7E-34C3-432A-9C66-6D6847ECB2B2}" destId="{5609C028-C26E-41D4-B900-76DAF5D7D284}" srcOrd="0" destOrd="0" presId="urn:microsoft.com/office/officeart/2005/8/layout/vList4"/>
    <dgm:cxn modelId="{F9ABFE2C-D05D-42B6-9EF7-7EDCE8BA8D49}" type="presParOf" srcId="{C9B36F7E-34C3-432A-9C66-6D6847ECB2B2}" destId="{30799816-730B-41A3-916E-6EA69750A2E0}" srcOrd="1" destOrd="0" presId="urn:microsoft.com/office/officeart/2005/8/layout/vList4"/>
    <dgm:cxn modelId="{BA0B7003-F351-4D42-920E-B79ABC96D63D}" type="presParOf" srcId="{C9B36F7E-34C3-432A-9C66-6D6847ECB2B2}" destId="{83B9F88B-F6C3-4816-8ECA-44B13FD029B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68D55B-4896-45D9-8EEE-2432C208028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CO"/>
        </a:p>
      </dgm:t>
    </dgm:pt>
    <dgm:pt modelId="{90B70D17-1494-4C53-B024-D04B706805F6}">
      <dgm:prSet phldrT="[Texto]" custT="1"/>
      <dgm:spPr>
        <a:xfrm>
          <a:off x="0" y="0"/>
          <a:ext cx="8128000" cy="1513782"/>
        </a:xfrm>
        <a:prstGeom prst="roundRect">
          <a:avLst>
            <a:gd name="adj" fmla="val 10000"/>
          </a:avLst>
        </a:prstGeom>
        <a:solidFill>
          <a:schemeClr val="bg1"/>
        </a:solidFill>
        <a:ln w="25400" cap="flat" cmpd="sng" algn="ctr">
          <a:solidFill>
            <a:schemeClr val="tx1"/>
          </a:solidFill>
          <a:prstDash val="solid"/>
        </a:ln>
        <a:effectLst/>
      </dgm:spPr>
      <dgm:t>
        <a:bodyPr/>
        <a:lstStyle/>
        <a:p>
          <a:pPr algn="just"/>
          <a:endParaRPr lang="es-CO" sz="2400" dirty="0">
            <a:solidFill>
              <a:schemeClr val="accent5">
                <a:lumMod val="75000"/>
              </a:schemeClr>
            </a:solidFill>
          </a:endParaRPr>
        </a:p>
        <a:p>
          <a:pPr algn="just"/>
          <a:r>
            <a:rPr lang="es-CO" sz="2400" dirty="0">
              <a:solidFill>
                <a:schemeClr val="accent5">
                  <a:lumMod val="75000"/>
                </a:schemeClr>
              </a:solidFill>
            </a:rPr>
            <a:t>Exposición prolongada o intensa a partículas de polvo o sustancias químicas en el trabajo (vapores, irritantes, humos). </a:t>
          </a:r>
          <a:r>
            <a:rPr lang="es-CO" sz="2400" dirty="0">
              <a:solidFill>
                <a:schemeClr val="accent5">
                  <a:lumMod val="75000"/>
                </a:schemeClr>
              </a:solidFill>
              <a:latin typeface="+mn-lt"/>
            </a:rPr>
            <a:t>(1,2,3)</a:t>
          </a:r>
          <a:endParaRPr lang="es-CO" sz="2000" dirty="0">
            <a:solidFill>
              <a:schemeClr val="tx1"/>
            </a:solidFill>
            <a:latin typeface="Cambria"/>
            <a:ea typeface="+mn-ea"/>
            <a:cs typeface="+mn-cs"/>
          </a:endParaRPr>
        </a:p>
      </dgm:t>
    </dgm:pt>
    <dgm:pt modelId="{B6C8D0A9-3F51-4ACD-A4C0-2942FDC56DCD}" type="parTrans" cxnId="{51FA9F29-6C87-46B0-9505-1FCDAC10B3A0}">
      <dgm:prSet/>
      <dgm:spPr/>
      <dgm:t>
        <a:bodyPr/>
        <a:lstStyle/>
        <a:p>
          <a:endParaRPr lang="es-CO"/>
        </a:p>
      </dgm:t>
    </dgm:pt>
    <dgm:pt modelId="{D028467C-1F2F-4E67-84B3-DF8338CE4B70}" type="sibTrans" cxnId="{51FA9F29-6C87-46B0-9505-1FCDAC10B3A0}">
      <dgm:prSet/>
      <dgm:spPr/>
      <dgm:t>
        <a:bodyPr/>
        <a:lstStyle/>
        <a:p>
          <a:endParaRPr lang="es-CO"/>
        </a:p>
      </dgm:t>
    </dgm:pt>
    <dgm:pt modelId="{DF236E5F-18D2-47E0-BFF5-F02B3C4BA04F}">
      <dgm:prSet phldrT="[Texto]" custT="1"/>
      <dgm:spPr>
        <a:xfrm>
          <a:off x="0" y="0"/>
          <a:ext cx="8128000" cy="1513782"/>
        </a:xfrm>
        <a:prstGeom prst="roundRect">
          <a:avLst>
            <a:gd name="adj" fmla="val 10000"/>
          </a:avLst>
        </a:prstGeom>
        <a:solidFill>
          <a:schemeClr val="bg1"/>
        </a:solidFill>
        <a:ln w="25400" cap="flat" cmpd="sng" algn="ctr">
          <a:solidFill>
            <a:schemeClr val="tx1"/>
          </a:solidFill>
          <a:prstDash val="solid"/>
        </a:ln>
        <a:effectLst/>
      </dgm:spPr>
      <dgm:t>
        <a:bodyPr/>
        <a:lstStyle/>
        <a:p>
          <a:pPr algn="l">
            <a:buChar char="•"/>
          </a:pPr>
          <a:endParaRPr lang="es-CO" sz="2000" dirty="0">
            <a:solidFill>
              <a:schemeClr val="tx1"/>
            </a:solidFill>
            <a:latin typeface="Cambria"/>
            <a:ea typeface="+mn-ea"/>
            <a:cs typeface="+mn-cs"/>
          </a:endParaRPr>
        </a:p>
      </dgm:t>
    </dgm:pt>
    <dgm:pt modelId="{71585F1E-CE26-492E-B445-5899D40C699E}" type="parTrans" cxnId="{68B90925-3F20-40F9-9B23-FA5F10DE8DDD}">
      <dgm:prSet/>
      <dgm:spPr/>
      <dgm:t>
        <a:bodyPr/>
        <a:lstStyle/>
        <a:p>
          <a:endParaRPr lang="es-CO"/>
        </a:p>
      </dgm:t>
    </dgm:pt>
    <dgm:pt modelId="{2F5144FE-8BD2-4E67-ABC1-44A50A283DD6}" type="sibTrans" cxnId="{68B90925-3F20-40F9-9B23-FA5F10DE8DDD}">
      <dgm:prSet/>
      <dgm:spPr/>
      <dgm:t>
        <a:bodyPr/>
        <a:lstStyle/>
        <a:p>
          <a:endParaRPr lang="es-CO"/>
        </a:p>
      </dgm:t>
    </dgm:pt>
    <dgm:pt modelId="{B0CD02A7-EFCD-428D-BC37-C1727189E3F7}">
      <dgm:prSet phldrT="[Texto]" custT="1"/>
      <dgm:spPr>
        <a:xfrm>
          <a:off x="0" y="1665161"/>
          <a:ext cx="8128000" cy="1513782"/>
        </a:xfrm>
        <a:prstGeom prst="roundRect">
          <a:avLst>
            <a:gd name="adj" fmla="val 10000"/>
          </a:avLst>
        </a:prstGeom>
        <a:solidFill>
          <a:schemeClr val="bg1"/>
        </a:solidFill>
        <a:ln w="25400" cap="flat" cmpd="sng" algn="ctr">
          <a:solidFill>
            <a:schemeClr val="tx1"/>
          </a:solidFill>
          <a:prstDash val="solid"/>
        </a:ln>
        <a:effectLst/>
      </dgm:spPr>
      <dgm:t>
        <a:bodyPr/>
        <a:lstStyle/>
        <a:p>
          <a:pPr algn="just"/>
          <a:endParaRPr lang="es-CO" sz="2400" dirty="0">
            <a:solidFill>
              <a:schemeClr val="accent5">
                <a:lumMod val="75000"/>
              </a:schemeClr>
            </a:solidFill>
          </a:endParaRPr>
        </a:p>
        <a:p>
          <a:pPr algn="just"/>
          <a:r>
            <a:rPr lang="es-CO" sz="2400" dirty="0">
              <a:solidFill>
                <a:schemeClr val="accent5">
                  <a:lumMod val="75000"/>
                </a:schemeClr>
              </a:solidFill>
            </a:rPr>
            <a:t>Antecedente de infecciones respiratorias graves en la infancia. </a:t>
          </a:r>
          <a:r>
            <a:rPr lang="es-CO" sz="2400" dirty="0">
              <a:solidFill>
                <a:schemeClr val="accent5">
                  <a:lumMod val="75000"/>
                </a:schemeClr>
              </a:solidFill>
              <a:latin typeface="+mn-lt"/>
            </a:rPr>
            <a:t>(1,2,3)</a:t>
          </a:r>
          <a:endParaRPr lang="es-CO" sz="2400" dirty="0">
            <a:solidFill>
              <a:schemeClr val="accent5">
                <a:lumMod val="75000"/>
              </a:schemeClr>
            </a:solidFill>
          </a:endParaRPr>
        </a:p>
        <a:p>
          <a:pPr algn="just"/>
          <a:endParaRPr lang="es-CO" sz="2000" dirty="0">
            <a:solidFill>
              <a:schemeClr val="tx1"/>
            </a:solidFill>
            <a:latin typeface="Cambria"/>
            <a:ea typeface="+mn-ea"/>
            <a:cs typeface="+mn-cs"/>
          </a:endParaRPr>
        </a:p>
      </dgm:t>
    </dgm:pt>
    <dgm:pt modelId="{62ED165B-1D71-4DBC-ACA7-3F0E4631EC04}" type="parTrans" cxnId="{CC1589E5-BDBA-45AD-A08D-DBD882032FF1}">
      <dgm:prSet/>
      <dgm:spPr/>
      <dgm:t>
        <a:bodyPr/>
        <a:lstStyle/>
        <a:p>
          <a:endParaRPr lang="es-CO"/>
        </a:p>
      </dgm:t>
    </dgm:pt>
    <dgm:pt modelId="{91AA4716-4258-4E4D-BAAA-72585E25E8A5}" type="sibTrans" cxnId="{CC1589E5-BDBA-45AD-A08D-DBD882032FF1}">
      <dgm:prSet/>
      <dgm:spPr/>
      <dgm:t>
        <a:bodyPr/>
        <a:lstStyle/>
        <a:p>
          <a:endParaRPr lang="es-CO"/>
        </a:p>
      </dgm:t>
    </dgm:pt>
    <dgm:pt modelId="{99047856-F37A-4F88-96A0-A9B5A54CFE3A}">
      <dgm:prSet phldrT="[Texto]" custT="1"/>
      <dgm:spPr>
        <a:xfrm>
          <a:off x="0" y="1665161"/>
          <a:ext cx="8128000" cy="1513782"/>
        </a:xfrm>
        <a:prstGeom prst="roundRect">
          <a:avLst>
            <a:gd name="adj" fmla="val 10000"/>
          </a:avLst>
        </a:prstGeom>
        <a:solidFill>
          <a:schemeClr val="bg1"/>
        </a:solidFill>
        <a:ln w="25400" cap="flat" cmpd="sng" algn="ctr">
          <a:solidFill>
            <a:schemeClr val="tx1"/>
          </a:solidFill>
          <a:prstDash val="solid"/>
        </a:ln>
        <a:effectLst/>
      </dgm:spPr>
      <dgm:t>
        <a:bodyPr/>
        <a:lstStyle/>
        <a:p>
          <a:pPr algn="l">
            <a:buChar char="•"/>
          </a:pPr>
          <a:endParaRPr lang="es-CO" sz="2000" dirty="0">
            <a:solidFill>
              <a:schemeClr val="tx1"/>
            </a:solidFill>
            <a:latin typeface="Cambria"/>
            <a:ea typeface="+mn-ea"/>
            <a:cs typeface="+mn-cs"/>
          </a:endParaRPr>
        </a:p>
      </dgm:t>
    </dgm:pt>
    <dgm:pt modelId="{1CAC2368-B16B-4DC1-B28D-C8A28DDCB600}" type="parTrans" cxnId="{8B3AFFD0-8198-49B4-B5B8-3C95DAB5A5A3}">
      <dgm:prSet/>
      <dgm:spPr/>
      <dgm:t>
        <a:bodyPr/>
        <a:lstStyle/>
        <a:p>
          <a:endParaRPr lang="es-CO"/>
        </a:p>
      </dgm:t>
    </dgm:pt>
    <dgm:pt modelId="{5E959ECF-EF68-4F51-839B-C6F655C3866B}" type="sibTrans" cxnId="{8B3AFFD0-8198-49B4-B5B8-3C95DAB5A5A3}">
      <dgm:prSet/>
      <dgm:spPr/>
      <dgm:t>
        <a:bodyPr/>
        <a:lstStyle/>
        <a:p>
          <a:endParaRPr lang="es-CO"/>
        </a:p>
      </dgm:t>
    </dgm:pt>
    <dgm:pt modelId="{DD9AF3DE-A38F-4006-988B-D74128DA76BC}" type="pres">
      <dgm:prSet presAssocID="{8968D55B-4896-45D9-8EEE-2432C2080280}" presName="linear" presStyleCnt="0">
        <dgm:presLayoutVars>
          <dgm:dir/>
          <dgm:resizeHandles val="exact"/>
        </dgm:presLayoutVars>
      </dgm:prSet>
      <dgm:spPr/>
      <dgm:t>
        <a:bodyPr/>
        <a:lstStyle/>
        <a:p>
          <a:endParaRPr lang="es-CO"/>
        </a:p>
      </dgm:t>
    </dgm:pt>
    <dgm:pt modelId="{25130BE5-A42C-421B-9590-9E0462375B90}" type="pres">
      <dgm:prSet presAssocID="{90B70D17-1494-4C53-B024-D04B706805F6}" presName="comp" presStyleCnt="0"/>
      <dgm:spPr/>
    </dgm:pt>
    <dgm:pt modelId="{D57DD524-C940-43A0-A293-DEAAB3F2B316}" type="pres">
      <dgm:prSet presAssocID="{90B70D17-1494-4C53-B024-D04B706805F6}" presName="box" presStyleLbl="node1" presStyleIdx="0" presStyleCnt="2" custLinFactNeighborY="-650"/>
      <dgm:spPr/>
      <dgm:t>
        <a:bodyPr/>
        <a:lstStyle/>
        <a:p>
          <a:endParaRPr lang="es-CO"/>
        </a:p>
      </dgm:t>
    </dgm:pt>
    <dgm:pt modelId="{2F63ACA6-4390-45AD-822F-A24D64C8B9A7}" type="pres">
      <dgm:prSet presAssocID="{90B70D17-1494-4C53-B024-D04B706805F6}" presName="img" presStyleLbl="fgImgPlace1" presStyleIdx="0" presStyleCnt="2" custLinFactNeighborX="892" custLinFactNeighborY="3861"/>
      <dgm:spPr>
        <a:xfrm>
          <a:off x="151378" y="151378"/>
          <a:ext cx="1625600" cy="1211026"/>
        </a:xfrm>
        <a:prstGeom prst="roundRect">
          <a:avLst>
            <a:gd name="adj" fmla="val 10000"/>
          </a:avLst>
        </a:prstGeom>
        <a:blipFill rotWithShape="1">
          <a:blip xmlns:r="http://schemas.openxmlformats.org/officeDocument/2006/relationships" r:embed="rId1"/>
          <a:srcRect/>
          <a:stretch>
            <a:fillRect t="-17000" b="-17000"/>
          </a:stretch>
        </a:blipFill>
        <a:ln w="25400" cap="flat" cmpd="sng" algn="ctr">
          <a:solidFill>
            <a:schemeClr val="tx1"/>
          </a:solidFill>
          <a:prstDash val="solid"/>
        </a:ln>
        <a:effectLst/>
      </dgm:spPr>
    </dgm:pt>
    <dgm:pt modelId="{F0D5455B-783F-4C94-9758-D31A590A0E4D}" type="pres">
      <dgm:prSet presAssocID="{90B70D17-1494-4C53-B024-D04B706805F6}" presName="text" presStyleLbl="node1" presStyleIdx="0" presStyleCnt="2">
        <dgm:presLayoutVars>
          <dgm:bulletEnabled val="1"/>
        </dgm:presLayoutVars>
      </dgm:prSet>
      <dgm:spPr/>
      <dgm:t>
        <a:bodyPr/>
        <a:lstStyle/>
        <a:p>
          <a:endParaRPr lang="es-CO"/>
        </a:p>
      </dgm:t>
    </dgm:pt>
    <dgm:pt modelId="{3887A6B5-E11C-47D9-8A57-242D1013CAEE}" type="pres">
      <dgm:prSet presAssocID="{D028467C-1F2F-4E67-84B3-DF8338CE4B70}" presName="spacer" presStyleCnt="0"/>
      <dgm:spPr/>
    </dgm:pt>
    <dgm:pt modelId="{4E9F8C97-CD87-48DC-B8D7-CA97C109C2C4}" type="pres">
      <dgm:prSet presAssocID="{B0CD02A7-EFCD-428D-BC37-C1727189E3F7}" presName="comp" presStyleCnt="0"/>
      <dgm:spPr/>
    </dgm:pt>
    <dgm:pt modelId="{CADB3026-764B-4194-9DF9-E2715DDCC3E0}" type="pres">
      <dgm:prSet presAssocID="{B0CD02A7-EFCD-428D-BC37-C1727189E3F7}" presName="box" presStyleLbl="node1" presStyleIdx="1" presStyleCnt="2"/>
      <dgm:spPr/>
      <dgm:t>
        <a:bodyPr/>
        <a:lstStyle/>
        <a:p>
          <a:endParaRPr lang="es-CO"/>
        </a:p>
      </dgm:t>
    </dgm:pt>
    <dgm:pt modelId="{8F93300B-488C-42FF-8731-EC6DD316B11F}" type="pres">
      <dgm:prSet presAssocID="{B0CD02A7-EFCD-428D-BC37-C1727189E3F7}" presName="img" presStyleLbl="fgImgPlace1" presStyleIdx="1" presStyleCnt="2"/>
      <dgm:spPr>
        <a:xfrm>
          <a:off x="151378" y="1816539"/>
          <a:ext cx="1625600" cy="1211026"/>
        </a:xfrm>
        <a:prstGeom prst="roundRect">
          <a:avLst>
            <a:gd name="adj" fmla="val 10000"/>
          </a:avLst>
        </a:prstGeom>
        <a:blipFill rotWithShape="1">
          <a:blip xmlns:r="http://schemas.openxmlformats.org/officeDocument/2006/relationships" r:embed="rId2"/>
          <a:srcRect/>
          <a:stretch>
            <a:fillRect t="-17000" b="-17000"/>
          </a:stretch>
        </a:blipFill>
        <a:ln w="25400" cap="flat" cmpd="sng" algn="ctr">
          <a:solidFill>
            <a:schemeClr val="tx1"/>
          </a:solidFill>
          <a:prstDash val="solid"/>
        </a:ln>
        <a:effectLst/>
      </dgm:spPr>
    </dgm:pt>
    <dgm:pt modelId="{6126FC52-9D09-4281-AFDE-05F125D14BEE}" type="pres">
      <dgm:prSet presAssocID="{B0CD02A7-EFCD-428D-BC37-C1727189E3F7}" presName="text" presStyleLbl="node1" presStyleIdx="1" presStyleCnt="2">
        <dgm:presLayoutVars>
          <dgm:bulletEnabled val="1"/>
        </dgm:presLayoutVars>
      </dgm:prSet>
      <dgm:spPr/>
      <dgm:t>
        <a:bodyPr/>
        <a:lstStyle/>
        <a:p>
          <a:endParaRPr lang="es-CO"/>
        </a:p>
      </dgm:t>
    </dgm:pt>
  </dgm:ptLst>
  <dgm:cxnLst>
    <dgm:cxn modelId="{CA40521E-E8CF-4623-9A2C-E94D33C7340B}" type="presOf" srcId="{DF236E5F-18D2-47E0-BFF5-F02B3C4BA04F}" destId="{D57DD524-C940-43A0-A293-DEAAB3F2B316}" srcOrd="0" destOrd="1" presId="urn:microsoft.com/office/officeart/2005/8/layout/vList4"/>
    <dgm:cxn modelId="{460B3117-461E-440F-B648-2147B19278E1}" type="presOf" srcId="{B0CD02A7-EFCD-428D-BC37-C1727189E3F7}" destId="{6126FC52-9D09-4281-AFDE-05F125D14BEE}" srcOrd="1" destOrd="0" presId="urn:microsoft.com/office/officeart/2005/8/layout/vList4"/>
    <dgm:cxn modelId="{BE2C66C1-57A3-4880-A7FC-5838D5F01AE5}" type="presOf" srcId="{99047856-F37A-4F88-96A0-A9B5A54CFE3A}" destId="{CADB3026-764B-4194-9DF9-E2715DDCC3E0}" srcOrd="0" destOrd="1" presId="urn:microsoft.com/office/officeart/2005/8/layout/vList4"/>
    <dgm:cxn modelId="{CC1589E5-BDBA-45AD-A08D-DBD882032FF1}" srcId="{8968D55B-4896-45D9-8EEE-2432C2080280}" destId="{B0CD02A7-EFCD-428D-BC37-C1727189E3F7}" srcOrd="1" destOrd="0" parTransId="{62ED165B-1D71-4DBC-ACA7-3F0E4631EC04}" sibTransId="{91AA4716-4258-4E4D-BAAA-72585E25E8A5}"/>
    <dgm:cxn modelId="{2914224B-65A3-4281-8C39-E4158AEC3359}" type="presOf" srcId="{B0CD02A7-EFCD-428D-BC37-C1727189E3F7}" destId="{CADB3026-764B-4194-9DF9-E2715DDCC3E0}" srcOrd="0" destOrd="0" presId="urn:microsoft.com/office/officeart/2005/8/layout/vList4"/>
    <dgm:cxn modelId="{609B96E5-D03A-4508-9BE9-7C98FF9D8534}" type="presOf" srcId="{90B70D17-1494-4C53-B024-D04B706805F6}" destId="{D57DD524-C940-43A0-A293-DEAAB3F2B316}" srcOrd="0" destOrd="0" presId="urn:microsoft.com/office/officeart/2005/8/layout/vList4"/>
    <dgm:cxn modelId="{8B3AFFD0-8198-49B4-B5B8-3C95DAB5A5A3}" srcId="{B0CD02A7-EFCD-428D-BC37-C1727189E3F7}" destId="{99047856-F37A-4F88-96A0-A9B5A54CFE3A}" srcOrd="0" destOrd="0" parTransId="{1CAC2368-B16B-4DC1-B28D-C8A28DDCB600}" sibTransId="{5E959ECF-EF68-4F51-839B-C6F655C3866B}"/>
    <dgm:cxn modelId="{8DDAFD88-5853-450A-BEF0-7671628DA447}" type="presOf" srcId="{DF236E5F-18D2-47E0-BFF5-F02B3C4BA04F}" destId="{F0D5455B-783F-4C94-9758-D31A590A0E4D}" srcOrd="1" destOrd="1" presId="urn:microsoft.com/office/officeart/2005/8/layout/vList4"/>
    <dgm:cxn modelId="{68B90925-3F20-40F9-9B23-FA5F10DE8DDD}" srcId="{90B70D17-1494-4C53-B024-D04B706805F6}" destId="{DF236E5F-18D2-47E0-BFF5-F02B3C4BA04F}" srcOrd="0" destOrd="0" parTransId="{71585F1E-CE26-492E-B445-5899D40C699E}" sibTransId="{2F5144FE-8BD2-4E67-ABC1-44A50A283DD6}"/>
    <dgm:cxn modelId="{1ACF17FB-9C47-42C6-8815-470AE512BE2D}" type="presOf" srcId="{99047856-F37A-4F88-96A0-A9B5A54CFE3A}" destId="{6126FC52-9D09-4281-AFDE-05F125D14BEE}" srcOrd="1" destOrd="1" presId="urn:microsoft.com/office/officeart/2005/8/layout/vList4"/>
    <dgm:cxn modelId="{097468FE-A084-4C7C-BF0E-A97E18824DD2}" type="presOf" srcId="{90B70D17-1494-4C53-B024-D04B706805F6}" destId="{F0D5455B-783F-4C94-9758-D31A590A0E4D}" srcOrd="1" destOrd="0" presId="urn:microsoft.com/office/officeart/2005/8/layout/vList4"/>
    <dgm:cxn modelId="{02443A3C-9DFD-4250-8EF3-833D56EAC725}" type="presOf" srcId="{8968D55B-4896-45D9-8EEE-2432C2080280}" destId="{DD9AF3DE-A38F-4006-988B-D74128DA76BC}" srcOrd="0" destOrd="0" presId="urn:microsoft.com/office/officeart/2005/8/layout/vList4"/>
    <dgm:cxn modelId="{51FA9F29-6C87-46B0-9505-1FCDAC10B3A0}" srcId="{8968D55B-4896-45D9-8EEE-2432C2080280}" destId="{90B70D17-1494-4C53-B024-D04B706805F6}" srcOrd="0" destOrd="0" parTransId="{B6C8D0A9-3F51-4ACD-A4C0-2942FDC56DCD}" sibTransId="{D028467C-1F2F-4E67-84B3-DF8338CE4B70}"/>
    <dgm:cxn modelId="{875E2799-8B66-4CC7-9D4E-9323DF5F3F54}" type="presParOf" srcId="{DD9AF3DE-A38F-4006-988B-D74128DA76BC}" destId="{25130BE5-A42C-421B-9590-9E0462375B90}" srcOrd="0" destOrd="0" presId="urn:microsoft.com/office/officeart/2005/8/layout/vList4"/>
    <dgm:cxn modelId="{3CF77446-C32D-46AD-B534-B4D85E0D11BB}" type="presParOf" srcId="{25130BE5-A42C-421B-9590-9E0462375B90}" destId="{D57DD524-C940-43A0-A293-DEAAB3F2B316}" srcOrd="0" destOrd="0" presId="urn:microsoft.com/office/officeart/2005/8/layout/vList4"/>
    <dgm:cxn modelId="{D2905ABE-7122-42E1-830A-318078D7FED3}" type="presParOf" srcId="{25130BE5-A42C-421B-9590-9E0462375B90}" destId="{2F63ACA6-4390-45AD-822F-A24D64C8B9A7}" srcOrd="1" destOrd="0" presId="urn:microsoft.com/office/officeart/2005/8/layout/vList4"/>
    <dgm:cxn modelId="{9C05B14A-0506-42DA-A89C-0E21F2AD6A3C}" type="presParOf" srcId="{25130BE5-A42C-421B-9590-9E0462375B90}" destId="{F0D5455B-783F-4C94-9758-D31A590A0E4D}" srcOrd="2" destOrd="0" presId="urn:microsoft.com/office/officeart/2005/8/layout/vList4"/>
    <dgm:cxn modelId="{B4C72805-EEE5-48D9-A49E-02B269631B46}" type="presParOf" srcId="{DD9AF3DE-A38F-4006-988B-D74128DA76BC}" destId="{3887A6B5-E11C-47D9-8A57-242D1013CAEE}" srcOrd="1" destOrd="0" presId="urn:microsoft.com/office/officeart/2005/8/layout/vList4"/>
    <dgm:cxn modelId="{0B759A2B-A4A0-450F-AB52-0013972EC985}" type="presParOf" srcId="{DD9AF3DE-A38F-4006-988B-D74128DA76BC}" destId="{4E9F8C97-CD87-48DC-B8D7-CA97C109C2C4}" srcOrd="2" destOrd="0" presId="urn:microsoft.com/office/officeart/2005/8/layout/vList4"/>
    <dgm:cxn modelId="{30535449-AB51-4E52-A7CC-A7C335507FFA}" type="presParOf" srcId="{4E9F8C97-CD87-48DC-B8D7-CA97C109C2C4}" destId="{CADB3026-764B-4194-9DF9-E2715DDCC3E0}" srcOrd="0" destOrd="0" presId="urn:microsoft.com/office/officeart/2005/8/layout/vList4"/>
    <dgm:cxn modelId="{C258DB54-E9EF-46C2-95AB-61C88FA8858B}" type="presParOf" srcId="{4E9F8C97-CD87-48DC-B8D7-CA97C109C2C4}" destId="{8F93300B-488C-42FF-8731-EC6DD316B11F}" srcOrd="1" destOrd="0" presId="urn:microsoft.com/office/officeart/2005/8/layout/vList4"/>
    <dgm:cxn modelId="{6D6F7A21-7C98-4435-BFDA-60F754B7B622}" type="presParOf" srcId="{4E9F8C97-CD87-48DC-B8D7-CA97C109C2C4}" destId="{6126FC52-9D09-4281-AFDE-05F125D14BEE}"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C749F0-1D83-4075-BAB9-7B36800A65A5}" type="doc">
      <dgm:prSet loTypeId="urn:microsoft.com/office/officeart/2008/layout/VerticalCurvedList" loCatId="list" qsTypeId="urn:microsoft.com/office/officeart/2005/8/quickstyle/simple3" qsCatId="simple" csTypeId="urn:microsoft.com/office/officeart/2005/8/colors/accent1_1" csCatId="accent1" phldr="1"/>
      <dgm:spPr/>
      <dgm:t>
        <a:bodyPr/>
        <a:lstStyle/>
        <a:p>
          <a:endParaRPr lang="es-CO"/>
        </a:p>
      </dgm:t>
    </dgm:pt>
    <dgm:pt modelId="{1B6F988B-37DE-4FD6-9F76-A66A2704B48C}">
      <dgm:prSet phldrT="[Texto]" custT="1"/>
      <dgm:spPr/>
      <dgm:t>
        <a:bodyPr/>
        <a:lstStyle/>
        <a:p>
          <a:r>
            <a:rPr lang="es-CO" sz="1600" b="1" i="1" dirty="0">
              <a:latin typeface="Arial" panose="020B0604020202020204" pitchFamily="34" charset="0"/>
              <a:cs typeface="Arial" panose="020B0604020202020204" pitchFamily="34" charset="0"/>
            </a:rPr>
            <a:t>Deficiencia de α-1-antitripsina</a:t>
          </a:r>
          <a:r>
            <a:rPr lang="es-CO" sz="1400" b="1" i="1" dirty="0">
              <a:latin typeface="Arial" panose="020B0604020202020204" pitchFamily="34" charset="0"/>
              <a:cs typeface="Arial" panose="020B0604020202020204" pitchFamily="34" charset="0"/>
            </a:rPr>
            <a:t>.</a:t>
          </a:r>
          <a:endParaRPr lang="es-CO" sz="1400" dirty="0">
            <a:latin typeface="Arial" panose="020B0604020202020204" pitchFamily="34" charset="0"/>
            <a:cs typeface="Arial" panose="020B0604020202020204" pitchFamily="34" charset="0"/>
          </a:endParaRPr>
        </a:p>
      </dgm:t>
    </dgm:pt>
    <dgm:pt modelId="{09368028-A4D1-4445-9173-CA2F87FACB0E}" type="parTrans" cxnId="{F0DC1329-9EF3-4850-9A43-3081FCE423F1}">
      <dgm:prSet/>
      <dgm:spPr/>
      <dgm:t>
        <a:bodyPr/>
        <a:lstStyle/>
        <a:p>
          <a:endParaRPr lang="es-CO" sz="1000">
            <a:latin typeface="Arial" panose="020B0604020202020204" pitchFamily="34" charset="0"/>
            <a:cs typeface="Arial" panose="020B0604020202020204" pitchFamily="34" charset="0"/>
          </a:endParaRPr>
        </a:p>
      </dgm:t>
    </dgm:pt>
    <dgm:pt modelId="{4DAEF99B-57B2-494B-8357-D27FBC767534}" type="sibTrans" cxnId="{F0DC1329-9EF3-4850-9A43-3081FCE423F1}">
      <dgm:prSet/>
      <dgm:spPr/>
      <dgm:t>
        <a:bodyPr/>
        <a:lstStyle/>
        <a:p>
          <a:endParaRPr lang="es-CO" sz="1000">
            <a:latin typeface="Arial" panose="020B0604020202020204" pitchFamily="34" charset="0"/>
            <a:cs typeface="Arial" panose="020B0604020202020204" pitchFamily="34" charset="0"/>
          </a:endParaRPr>
        </a:p>
      </dgm:t>
    </dgm:pt>
    <dgm:pt modelId="{2F1997A8-5F32-469D-A09E-3532ED7556BC}">
      <dgm:prSet custT="1"/>
      <dgm:spPr/>
      <dgm:t>
        <a:bodyPr/>
        <a:lstStyle/>
        <a:p>
          <a:r>
            <a:rPr lang="es-CO" sz="1600" b="1" i="1" dirty="0">
              <a:latin typeface="Arial" panose="020B0604020202020204" pitchFamily="34" charset="0"/>
              <a:cs typeface="Arial" panose="020B0604020202020204" pitchFamily="34" charset="0"/>
            </a:rPr>
            <a:t>Hiperreactividad bronquial</a:t>
          </a:r>
          <a:r>
            <a:rPr lang="es-CO" sz="1400" b="1" i="1" dirty="0">
              <a:latin typeface="Arial" panose="020B0604020202020204" pitchFamily="34" charset="0"/>
              <a:cs typeface="Arial" panose="020B0604020202020204" pitchFamily="34" charset="0"/>
            </a:rPr>
            <a:t>. (1) </a:t>
          </a:r>
          <a:r>
            <a:rPr lang="es-CO" sz="1400" dirty="0">
              <a:latin typeface="Arial" panose="020B0604020202020204" pitchFamily="34" charset="0"/>
              <a:cs typeface="Arial" panose="020B0604020202020204" pitchFamily="34" charset="0"/>
            </a:rPr>
            <a:t> </a:t>
          </a:r>
        </a:p>
      </dgm:t>
    </dgm:pt>
    <dgm:pt modelId="{B7660C13-29B3-4D42-90B4-8CBC135BCCB4}" type="parTrans" cxnId="{FB3456B9-900A-4664-BC5D-8317FEF3D281}">
      <dgm:prSet/>
      <dgm:spPr/>
      <dgm:t>
        <a:bodyPr/>
        <a:lstStyle/>
        <a:p>
          <a:endParaRPr lang="es-CO" sz="1000">
            <a:latin typeface="Arial" panose="020B0604020202020204" pitchFamily="34" charset="0"/>
            <a:cs typeface="Arial" panose="020B0604020202020204" pitchFamily="34" charset="0"/>
          </a:endParaRPr>
        </a:p>
      </dgm:t>
    </dgm:pt>
    <dgm:pt modelId="{BF2982E8-EC35-4D8B-9363-94ABDC013E5E}" type="sibTrans" cxnId="{FB3456B9-900A-4664-BC5D-8317FEF3D281}">
      <dgm:prSet/>
      <dgm:spPr/>
      <dgm:t>
        <a:bodyPr/>
        <a:lstStyle/>
        <a:p>
          <a:endParaRPr lang="es-CO" sz="1000">
            <a:latin typeface="Arial" panose="020B0604020202020204" pitchFamily="34" charset="0"/>
            <a:cs typeface="Arial" panose="020B0604020202020204" pitchFamily="34" charset="0"/>
          </a:endParaRPr>
        </a:p>
      </dgm:t>
    </dgm:pt>
    <dgm:pt modelId="{76131910-FDBB-464D-95F9-860048C61275}">
      <dgm:prSet custT="1"/>
      <dgm:spPr/>
      <dgm:t>
        <a:bodyPr/>
        <a:lstStyle/>
        <a:p>
          <a:r>
            <a:rPr lang="es-CO" sz="1600" b="1" i="1" dirty="0">
              <a:latin typeface="Arial" panose="020B0604020202020204" pitchFamily="34" charset="0"/>
              <a:cs typeface="Arial" panose="020B0604020202020204" pitchFamily="34" charset="0"/>
            </a:rPr>
            <a:t>Crecimiento del pulmón</a:t>
          </a:r>
          <a:endParaRPr lang="es-CO" sz="1400" dirty="0">
            <a:latin typeface="Arial" panose="020B0604020202020204" pitchFamily="34" charset="0"/>
            <a:cs typeface="Arial" panose="020B0604020202020204" pitchFamily="34" charset="0"/>
          </a:endParaRPr>
        </a:p>
      </dgm:t>
    </dgm:pt>
    <dgm:pt modelId="{5120C17C-4860-410C-A781-078B4A80C136}" type="parTrans" cxnId="{E811BEF1-02DE-4536-B2C0-64EA15CCDE17}">
      <dgm:prSet/>
      <dgm:spPr/>
      <dgm:t>
        <a:bodyPr/>
        <a:lstStyle/>
        <a:p>
          <a:endParaRPr lang="es-CO" sz="1000">
            <a:latin typeface="Arial" panose="020B0604020202020204" pitchFamily="34" charset="0"/>
            <a:cs typeface="Arial" panose="020B0604020202020204" pitchFamily="34" charset="0"/>
          </a:endParaRPr>
        </a:p>
      </dgm:t>
    </dgm:pt>
    <dgm:pt modelId="{15ED7833-A3D1-4B12-9E3C-F3BFED0A65D2}" type="sibTrans" cxnId="{E811BEF1-02DE-4536-B2C0-64EA15CCDE17}">
      <dgm:prSet/>
      <dgm:spPr/>
      <dgm:t>
        <a:bodyPr/>
        <a:lstStyle/>
        <a:p>
          <a:endParaRPr lang="es-CO" sz="1000">
            <a:latin typeface="Arial" panose="020B0604020202020204" pitchFamily="34" charset="0"/>
            <a:cs typeface="Arial" panose="020B0604020202020204" pitchFamily="34" charset="0"/>
          </a:endParaRPr>
        </a:p>
      </dgm:t>
    </dgm:pt>
    <dgm:pt modelId="{8AB705AF-0ADA-4D44-B7F4-C240A123C76B}" type="pres">
      <dgm:prSet presAssocID="{11C749F0-1D83-4075-BAB9-7B36800A65A5}" presName="Name0" presStyleCnt="0">
        <dgm:presLayoutVars>
          <dgm:chMax val="7"/>
          <dgm:chPref val="7"/>
          <dgm:dir/>
        </dgm:presLayoutVars>
      </dgm:prSet>
      <dgm:spPr/>
      <dgm:t>
        <a:bodyPr/>
        <a:lstStyle/>
        <a:p>
          <a:endParaRPr lang="es-CO"/>
        </a:p>
      </dgm:t>
    </dgm:pt>
    <dgm:pt modelId="{1D8BA311-AB65-4408-8845-FE29FA39F6EF}" type="pres">
      <dgm:prSet presAssocID="{11C749F0-1D83-4075-BAB9-7B36800A65A5}" presName="Name1" presStyleCnt="0"/>
      <dgm:spPr/>
    </dgm:pt>
    <dgm:pt modelId="{2ED8EF52-FF8E-42CC-8E17-DEF00F0E92CC}" type="pres">
      <dgm:prSet presAssocID="{11C749F0-1D83-4075-BAB9-7B36800A65A5}" presName="cycle" presStyleCnt="0"/>
      <dgm:spPr/>
    </dgm:pt>
    <dgm:pt modelId="{2C7B4EAF-75C8-4C96-9FD2-634D9865B8CE}" type="pres">
      <dgm:prSet presAssocID="{11C749F0-1D83-4075-BAB9-7B36800A65A5}" presName="srcNode" presStyleLbl="node1" presStyleIdx="0" presStyleCnt="3"/>
      <dgm:spPr/>
    </dgm:pt>
    <dgm:pt modelId="{DFB5F7AC-1BC0-4F18-884B-C5AD3E7D5D7F}" type="pres">
      <dgm:prSet presAssocID="{11C749F0-1D83-4075-BAB9-7B36800A65A5}" presName="conn" presStyleLbl="parChTrans1D2" presStyleIdx="0" presStyleCnt="1"/>
      <dgm:spPr/>
      <dgm:t>
        <a:bodyPr/>
        <a:lstStyle/>
        <a:p>
          <a:endParaRPr lang="es-CO"/>
        </a:p>
      </dgm:t>
    </dgm:pt>
    <dgm:pt modelId="{A278ADAC-3F9F-47CE-B50A-75CC551245AC}" type="pres">
      <dgm:prSet presAssocID="{11C749F0-1D83-4075-BAB9-7B36800A65A5}" presName="extraNode" presStyleLbl="node1" presStyleIdx="0" presStyleCnt="3"/>
      <dgm:spPr/>
    </dgm:pt>
    <dgm:pt modelId="{BB318EE9-B244-4EA0-935D-B270FB3E4957}" type="pres">
      <dgm:prSet presAssocID="{11C749F0-1D83-4075-BAB9-7B36800A65A5}" presName="dstNode" presStyleLbl="node1" presStyleIdx="0" presStyleCnt="3"/>
      <dgm:spPr/>
    </dgm:pt>
    <dgm:pt modelId="{9C67721A-0F2D-4916-BBEE-804FD005AF74}" type="pres">
      <dgm:prSet presAssocID="{1B6F988B-37DE-4FD6-9F76-A66A2704B48C}" presName="text_1" presStyleLbl="node1" presStyleIdx="0" presStyleCnt="3" custScaleY="134524">
        <dgm:presLayoutVars>
          <dgm:bulletEnabled val="1"/>
        </dgm:presLayoutVars>
      </dgm:prSet>
      <dgm:spPr/>
      <dgm:t>
        <a:bodyPr/>
        <a:lstStyle/>
        <a:p>
          <a:endParaRPr lang="es-CO"/>
        </a:p>
      </dgm:t>
    </dgm:pt>
    <dgm:pt modelId="{0DCA2F9C-67BD-46E6-AF19-EFB8DE1099CD}" type="pres">
      <dgm:prSet presAssocID="{1B6F988B-37DE-4FD6-9F76-A66A2704B48C}" presName="accent_1" presStyleCnt="0"/>
      <dgm:spPr/>
    </dgm:pt>
    <dgm:pt modelId="{6F30019B-0D7C-4FFA-A268-392B4AC1C571}" type="pres">
      <dgm:prSet presAssocID="{1B6F988B-37DE-4FD6-9F76-A66A2704B48C}" presName="accentRepeatNode" presStyleLbl="solidFgAcc1" presStyleIdx="0" presStyleCnt="3"/>
      <dgm:spPr>
        <a:blipFill rotWithShape="0">
          <a:blip xmlns:r="http://schemas.openxmlformats.org/officeDocument/2006/relationships" r:embed="rId1"/>
          <a:stretch>
            <a:fillRect/>
          </a:stretch>
        </a:blipFill>
      </dgm:spPr>
    </dgm:pt>
    <dgm:pt modelId="{E6B61E61-5E2B-4C49-BCED-C08535B0A344}" type="pres">
      <dgm:prSet presAssocID="{2F1997A8-5F32-469D-A09E-3532ED7556BC}" presName="text_2" presStyleLbl="node1" presStyleIdx="1" presStyleCnt="3" custScaleY="113096">
        <dgm:presLayoutVars>
          <dgm:bulletEnabled val="1"/>
        </dgm:presLayoutVars>
      </dgm:prSet>
      <dgm:spPr/>
      <dgm:t>
        <a:bodyPr/>
        <a:lstStyle/>
        <a:p>
          <a:endParaRPr lang="es-CO"/>
        </a:p>
      </dgm:t>
    </dgm:pt>
    <dgm:pt modelId="{5C3F64EC-1563-437B-87CB-4433705E3B2A}" type="pres">
      <dgm:prSet presAssocID="{2F1997A8-5F32-469D-A09E-3532ED7556BC}" presName="accent_2" presStyleCnt="0"/>
      <dgm:spPr/>
    </dgm:pt>
    <dgm:pt modelId="{B6A0F1FE-403B-456E-B9C1-05EC6E9547B0}" type="pres">
      <dgm:prSet presAssocID="{2F1997A8-5F32-469D-A09E-3532ED7556BC}" presName="accentRepeatNode" presStyleLbl="solidFgAcc1" presStyleIdx="1" presStyleCnt="3"/>
      <dgm:spPr>
        <a:blipFill rotWithShape="0">
          <a:blip xmlns:r="http://schemas.openxmlformats.org/officeDocument/2006/relationships" r:embed="rId2"/>
          <a:stretch>
            <a:fillRect/>
          </a:stretch>
        </a:blipFill>
      </dgm:spPr>
    </dgm:pt>
    <dgm:pt modelId="{675DBC37-89C9-4D12-8DBF-A2B646F7D734}" type="pres">
      <dgm:prSet presAssocID="{76131910-FDBB-464D-95F9-860048C61275}" presName="text_3" presStyleLbl="node1" presStyleIdx="2" presStyleCnt="3" custScaleY="125596">
        <dgm:presLayoutVars>
          <dgm:bulletEnabled val="1"/>
        </dgm:presLayoutVars>
      </dgm:prSet>
      <dgm:spPr/>
      <dgm:t>
        <a:bodyPr/>
        <a:lstStyle/>
        <a:p>
          <a:endParaRPr lang="es-CO"/>
        </a:p>
      </dgm:t>
    </dgm:pt>
    <dgm:pt modelId="{AFBFD7CB-D774-4ADF-B378-3D37486FAE18}" type="pres">
      <dgm:prSet presAssocID="{76131910-FDBB-464D-95F9-860048C61275}" presName="accent_3" presStyleCnt="0"/>
      <dgm:spPr/>
    </dgm:pt>
    <dgm:pt modelId="{9F896E1D-F329-4FBF-B080-2B2A7D0FAC72}" type="pres">
      <dgm:prSet presAssocID="{76131910-FDBB-464D-95F9-860048C61275}" presName="accentRepeatNode" presStyleLbl="solidFgAcc1" presStyleIdx="2" presStyleCnt="3"/>
      <dgm:spPr>
        <a:blipFill rotWithShape="0">
          <a:blip xmlns:r="http://schemas.openxmlformats.org/officeDocument/2006/relationships" r:embed="rId3"/>
          <a:stretch>
            <a:fillRect/>
          </a:stretch>
        </a:blipFill>
      </dgm:spPr>
    </dgm:pt>
  </dgm:ptLst>
  <dgm:cxnLst>
    <dgm:cxn modelId="{43B79698-5D63-49A5-BB51-6B73646B25E0}" type="presOf" srcId="{1B6F988B-37DE-4FD6-9F76-A66A2704B48C}" destId="{9C67721A-0F2D-4916-BBEE-804FD005AF74}" srcOrd="0" destOrd="0" presId="urn:microsoft.com/office/officeart/2008/layout/VerticalCurvedList"/>
    <dgm:cxn modelId="{E811BEF1-02DE-4536-B2C0-64EA15CCDE17}" srcId="{11C749F0-1D83-4075-BAB9-7B36800A65A5}" destId="{76131910-FDBB-464D-95F9-860048C61275}" srcOrd="2" destOrd="0" parTransId="{5120C17C-4860-410C-A781-078B4A80C136}" sibTransId="{15ED7833-A3D1-4B12-9E3C-F3BFED0A65D2}"/>
    <dgm:cxn modelId="{31489115-3962-4E4B-8D51-C96A434CFA80}" type="presOf" srcId="{11C749F0-1D83-4075-BAB9-7B36800A65A5}" destId="{8AB705AF-0ADA-4D44-B7F4-C240A123C76B}" srcOrd="0" destOrd="0" presId="urn:microsoft.com/office/officeart/2008/layout/VerticalCurvedList"/>
    <dgm:cxn modelId="{0E3CC2E9-CFD0-44AB-9FF2-9C76FF11F6DA}" type="presOf" srcId="{76131910-FDBB-464D-95F9-860048C61275}" destId="{675DBC37-89C9-4D12-8DBF-A2B646F7D734}" srcOrd="0" destOrd="0" presId="urn:microsoft.com/office/officeart/2008/layout/VerticalCurvedList"/>
    <dgm:cxn modelId="{FB3456B9-900A-4664-BC5D-8317FEF3D281}" srcId="{11C749F0-1D83-4075-BAB9-7B36800A65A5}" destId="{2F1997A8-5F32-469D-A09E-3532ED7556BC}" srcOrd="1" destOrd="0" parTransId="{B7660C13-29B3-4D42-90B4-8CBC135BCCB4}" sibTransId="{BF2982E8-EC35-4D8B-9363-94ABDC013E5E}"/>
    <dgm:cxn modelId="{88054F85-33FA-46B1-AFC1-E9971A2770A5}" type="presOf" srcId="{4DAEF99B-57B2-494B-8357-D27FBC767534}" destId="{DFB5F7AC-1BC0-4F18-884B-C5AD3E7D5D7F}" srcOrd="0" destOrd="0" presId="urn:microsoft.com/office/officeart/2008/layout/VerticalCurvedList"/>
    <dgm:cxn modelId="{5CB33144-6F46-4205-A856-BC67C8D73CFD}" type="presOf" srcId="{2F1997A8-5F32-469D-A09E-3532ED7556BC}" destId="{E6B61E61-5E2B-4C49-BCED-C08535B0A344}" srcOrd="0" destOrd="0" presId="urn:microsoft.com/office/officeart/2008/layout/VerticalCurvedList"/>
    <dgm:cxn modelId="{F0DC1329-9EF3-4850-9A43-3081FCE423F1}" srcId="{11C749F0-1D83-4075-BAB9-7B36800A65A5}" destId="{1B6F988B-37DE-4FD6-9F76-A66A2704B48C}" srcOrd="0" destOrd="0" parTransId="{09368028-A4D1-4445-9173-CA2F87FACB0E}" sibTransId="{4DAEF99B-57B2-494B-8357-D27FBC767534}"/>
    <dgm:cxn modelId="{47BC1ACD-609F-4F60-9ABD-FF0C043B84EA}" type="presParOf" srcId="{8AB705AF-0ADA-4D44-B7F4-C240A123C76B}" destId="{1D8BA311-AB65-4408-8845-FE29FA39F6EF}" srcOrd="0" destOrd="0" presId="urn:microsoft.com/office/officeart/2008/layout/VerticalCurvedList"/>
    <dgm:cxn modelId="{71C493A0-4268-4337-AE5E-1AA6CC9CB945}" type="presParOf" srcId="{1D8BA311-AB65-4408-8845-FE29FA39F6EF}" destId="{2ED8EF52-FF8E-42CC-8E17-DEF00F0E92CC}" srcOrd="0" destOrd="0" presId="urn:microsoft.com/office/officeart/2008/layout/VerticalCurvedList"/>
    <dgm:cxn modelId="{BA099C28-418E-4C28-A6BD-B0AAD4DBD453}" type="presParOf" srcId="{2ED8EF52-FF8E-42CC-8E17-DEF00F0E92CC}" destId="{2C7B4EAF-75C8-4C96-9FD2-634D9865B8CE}" srcOrd="0" destOrd="0" presId="urn:microsoft.com/office/officeart/2008/layout/VerticalCurvedList"/>
    <dgm:cxn modelId="{15543E25-5617-42BB-A31F-CEAE851B9833}" type="presParOf" srcId="{2ED8EF52-FF8E-42CC-8E17-DEF00F0E92CC}" destId="{DFB5F7AC-1BC0-4F18-884B-C5AD3E7D5D7F}" srcOrd="1" destOrd="0" presId="urn:microsoft.com/office/officeart/2008/layout/VerticalCurvedList"/>
    <dgm:cxn modelId="{CD7DA24D-15AF-4EE9-8678-E2EBD9BC3FC7}" type="presParOf" srcId="{2ED8EF52-FF8E-42CC-8E17-DEF00F0E92CC}" destId="{A278ADAC-3F9F-47CE-B50A-75CC551245AC}" srcOrd="2" destOrd="0" presId="urn:microsoft.com/office/officeart/2008/layout/VerticalCurvedList"/>
    <dgm:cxn modelId="{7F23BC97-255A-405B-ACEA-774D15B3A9A9}" type="presParOf" srcId="{2ED8EF52-FF8E-42CC-8E17-DEF00F0E92CC}" destId="{BB318EE9-B244-4EA0-935D-B270FB3E4957}" srcOrd="3" destOrd="0" presId="urn:microsoft.com/office/officeart/2008/layout/VerticalCurvedList"/>
    <dgm:cxn modelId="{47F5AABF-5F17-4563-BCA5-CFC73AD628DE}" type="presParOf" srcId="{1D8BA311-AB65-4408-8845-FE29FA39F6EF}" destId="{9C67721A-0F2D-4916-BBEE-804FD005AF74}" srcOrd="1" destOrd="0" presId="urn:microsoft.com/office/officeart/2008/layout/VerticalCurvedList"/>
    <dgm:cxn modelId="{AD6B6354-1F78-4F26-85E2-F8EAFD32EBCA}" type="presParOf" srcId="{1D8BA311-AB65-4408-8845-FE29FA39F6EF}" destId="{0DCA2F9C-67BD-46E6-AF19-EFB8DE1099CD}" srcOrd="2" destOrd="0" presId="urn:microsoft.com/office/officeart/2008/layout/VerticalCurvedList"/>
    <dgm:cxn modelId="{E0792DD7-4019-478D-B2CB-4042E2047CBD}" type="presParOf" srcId="{0DCA2F9C-67BD-46E6-AF19-EFB8DE1099CD}" destId="{6F30019B-0D7C-4FFA-A268-392B4AC1C571}" srcOrd="0" destOrd="0" presId="urn:microsoft.com/office/officeart/2008/layout/VerticalCurvedList"/>
    <dgm:cxn modelId="{5F354295-ABE0-4796-AF96-654E73A8910F}" type="presParOf" srcId="{1D8BA311-AB65-4408-8845-FE29FA39F6EF}" destId="{E6B61E61-5E2B-4C49-BCED-C08535B0A344}" srcOrd="3" destOrd="0" presId="urn:microsoft.com/office/officeart/2008/layout/VerticalCurvedList"/>
    <dgm:cxn modelId="{6396425B-0581-4AB9-BB6A-9E5F167F8BB0}" type="presParOf" srcId="{1D8BA311-AB65-4408-8845-FE29FA39F6EF}" destId="{5C3F64EC-1563-437B-87CB-4433705E3B2A}" srcOrd="4" destOrd="0" presId="urn:microsoft.com/office/officeart/2008/layout/VerticalCurvedList"/>
    <dgm:cxn modelId="{60D6D5EF-AB8F-4891-AD47-F4B303A6AE5D}" type="presParOf" srcId="{5C3F64EC-1563-437B-87CB-4433705E3B2A}" destId="{B6A0F1FE-403B-456E-B9C1-05EC6E9547B0}" srcOrd="0" destOrd="0" presId="urn:microsoft.com/office/officeart/2008/layout/VerticalCurvedList"/>
    <dgm:cxn modelId="{19649BE2-7E0D-4C49-B956-A369C106FFF7}" type="presParOf" srcId="{1D8BA311-AB65-4408-8845-FE29FA39F6EF}" destId="{675DBC37-89C9-4D12-8DBF-A2B646F7D734}" srcOrd="5" destOrd="0" presId="urn:microsoft.com/office/officeart/2008/layout/VerticalCurvedList"/>
    <dgm:cxn modelId="{EF0F5F79-52A5-4224-A1F0-78BCE7BD079B}" type="presParOf" srcId="{1D8BA311-AB65-4408-8845-FE29FA39F6EF}" destId="{AFBFD7CB-D774-4ADF-B378-3D37486FAE18}" srcOrd="6" destOrd="0" presId="urn:microsoft.com/office/officeart/2008/layout/VerticalCurvedList"/>
    <dgm:cxn modelId="{83828EB3-735E-4CD3-8D28-ABEDBB436A19}" type="presParOf" srcId="{AFBFD7CB-D774-4ADF-B378-3D37486FAE18}" destId="{9F896E1D-F329-4FBF-B080-2B2A7D0FAC7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1D39AC-ED74-4F3D-9B66-E9135866963A}"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s-CO"/>
        </a:p>
      </dgm:t>
    </dgm:pt>
    <dgm:pt modelId="{F51E02AD-84E9-482B-9C24-908D477FC6F1}">
      <dgm:prSet phldrT="[Texto]"/>
      <dgm:spPr>
        <a:solidFill>
          <a:schemeClr val="bg1"/>
        </a:solidFill>
        <a:ln w="28575">
          <a:solidFill>
            <a:schemeClr val="tx1"/>
          </a:solidFill>
        </a:ln>
      </dgm:spPr>
      <dgm:t>
        <a:bodyPr/>
        <a:lstStyle/>
        <a:p>
          <a:r>
            <a:rPr lang="es-CO" b="1" i="1" dirty="0"/>
            <a:t>Estado nutricional:</a:t>
          </a:r>
        </a:p>
        <a:p>
          <a:r>
            <a:rPr lang="es-CO" b="1" i="0" dirty="0"/>
            <a:t>IMC normal</a:t>
          </a:r>
        </a:p>
        <a:p>
          <a:r>
            <a:rPr lang="es-CO" b="1" i="0" dirty="0"/>
            <a:t>Suplementación en casos de desnutrición </a:t>
          </a:r>
          <a:endParaRPr lang="es-CO" i="0" dirty="0"/>
        </a:p>
      </dgm:t>
    </dgm:pt>
    <dgm:pt modelId="{B9C4ADCA-B904-481C-923B-0FD837E4D8A3}" type="parTrans" cxnId="{120E5900-E0CC-4DF7-BF04-9A1471555B83}">
      <dgm:prSet/>
      <dgm:spPr/>
      <dgm:t>
        <a:bodyPr/>
        <a:lstStyle/>
        <a:p>
          <a:endParaRPr lang="es-CO"/>
        </a:p>
      </dgm:t>
    </dgm:pt>
    <dgm:pt modelId="{890AFFD5-3E2D-433B-93AB-BE2E8C482117}" type="sibTrans" cxnId="{120E5900-E0CC-4DF7-BF04-9A1471555B83}">
      <dgm:prSet/>
      <dgm:spPr/>
      <dgm:t>
        <a:bodyPr/>
        <a:lstStyle/>
        <a:p>
          <a:endParaRPr lang="es-CO"/>
        </a:p>
      </dgm:t>
    </dgm:pt>
    <dgm:pt modelId="{88C3907C-BB2B-48F6-A2EC-0694DF654377}">
      <dgm:prSet phldrT="[Texto]" custT="1"/>
      <dgm:spPr>
        <a:solidFill>
          <a:schemeClr val="bg1"/>
        </a:solidFill>
        <a:ln w="28575">
          <a:solidFill>
            <a:schemeClr val="tx1"/>
          </a:solidFill>
        </a:ln>
      </dgm:spPr>
      <dgm:t>
        <a:bodyPr/>
        <a:lstStyle/>
        <a:p>
          <a:r>
            <a:rPr lang="es-CO" sz="2400" b="1" i="1" dirty="0"/>
            <a:t>Actividad física:</a:t>
          </a:r>
        </a:p>
        <a:p>
          <a:r>
            <a:rPr lang="es-CO" sz="2000" b="1" dirty="0"/>
            <a:t>Promover y mantener la actividad física en pacientes con EPOC.</a:t>
          </a:r>
        </a:p>
        <a:p>
          <a:r>
            <a:rPr lang="es-CO" sz="2000" b="1" dirty="0"/>
            <a:t>Programas de rehabilitación pulmonar.</a:t>
          </a:r>
        </a:p>
        <a:p>
          <a:endParaRPr lang="es-CO" sz="2000" b="1" dirty="0"/>
        </a:p>
        <a:p>
          <a:endParaRPr lang="es-CO" sz="2000" b="1" dirty="0"/>
        </a:p>
      </dgm:t>
    </dgm:pt>
    <dgm:pt modelId="{32045ACD-677F-41D2-8147-021A8F8923A9}" type="parTrans" cxnId="{9D910FF8-9DFB-4038-9195-2142BD8BF60A}">
      <dgm:prSet/>
      <dgm:spPr/>
      <dgm:t>
        <a:bodyPr/>
        <a:lstStyle/>
        <a:p>
          <a:endParaRPr lang="es-CO"/>
        </a:p>
      </dgm:t>
    </dgm:pt>
    <dgm:pt modelId="{54839B1C-BA18-469F-B672-AD95A9686239}" type="sibTrans" cxnId="{9D910FF8-9DFB-4038-9195-2142BD8BF60A}">
      <dgm:prSet/>
      <dgm:spPr/>
      <dgm:t>
        <a:bodyPr/>
        <a:lstStyle/>
        <a:p>
          <a:endParaRPr lang="es-CO"/>
        </a:p>
      </dgm:t>
    </dgm:pt>
    <dgm:pt modelId="{0309A6F1-CDE9-457B-A53D-8F896C7F5682}" type="pres">
      <dgm:prSet presAssocID="{DF1D39AC-ED74-4F3D-9B66-E9135866963A}" presName="Name0" presStyleCnt="0">
        <dgm:presLayoutVars>
          <dgm:chMax val="2"/>
          <dgm:chPref val="2"/>
          <dgm:animLvl val="lvl"/>
        </dgm:presLayoutVars>
      </dgm:prSet>
      <dgm:spPr/>
      <dgm:t>
        <a:bodyPr/>
        <a:lstStyle/>
        <a:p>
          <a:endParaRPr lang="es-CO"/>
        </a:p>
      </dgm:t>
    </dgm:pt>
    <dgm:pt modelId="{1E0FFF11-AFCD-4300-81DB-189FFAC5B7EA}" type="pres">
      <dgm:prSet presAssocID="{DF1D39AC-ED74-4F3D-9B66-E9135866963A}" presName="LeftText" presStyleLbl="revTx" presStyleIdx="0" presStyleCnt="0">
        <dgm:presLayoutVars>
          <dgm:bulletEnabled val="1"/>
        </dgm:presLayoutVars>
      </dgm:prSet>
      <dgm:spPr/>
      <dgm:t>
        <a:bodyPr/>
        <a:lstStyle/>
        <a:p>
          <a:endParaRPr lang="es-CO"/>
        </a:p>
      </dgm:t>
    </dgm:pt>
    <dgm:pt modelId="{DD734DB2-1BD4-4B3B-A973-55D09EC0BA16}" type="pres">
      <dgm:prSet presAssocID="{DF1D39AC-ED74-4F3D-9B66-E9135866963A}" presName="LeftNode" presStyleLbl="bgImgPlace1" presStyleIdx="0" presStyleCnt="2" custScaleX="112672" custScaleY="98304" custLinFactNeighborX="-17280" custLinFactNeighborY="634">
        <dgm:presLayoutVars>
          <dgm:chMax val="2"/>
          <dgm:chPref val="2"/>
        </dgm:presLayoutVars>
      </dgm:prSet>
      <dgm:spPr/>
      <dgm:t>
        <a:bodyPr/>
        <a:lstStyle/>
        <a:p>
          <a:endParaRPr lang="es-CO"/>
        </a:p>
      </dgm:t>
    </dgm:pt>
    <dgm:pt modelId="{9C31D95E-125B-4416-A1A9-8FCC87E1195B}" type="pres">
      <dgm:prSet presAssocID="{DF1D39AC-ED74-4F3D-9B66-E9135866963A}" presName="RightText" presStyleLbl="revTx" presStyleIdx="0" presStyleCnt="0">
        <dgm:presLayoutVars>
          <dgm:bulletEnabled val="1"/>
        </dgm:presLayoutVars>
      </dgm:prSet>
      <dgm:spPr/>
      <dgm:t>
        <a:bodyPr/>
        <a:lstStyle/>
        <a:p>
          <a:endParaRPr lang="es-CO"/>
        </a:p>
      </dgm:t>
    </dgm:pt>
    <dgm:pt modelId="{B3933DD3-BB40-4EB2-ADE1-9D021B16F9C6}" type="pres">
      <dgm:prSet presAssocID="{DF1D39AC-ED74-4F3D-9B66-E9135866963A}" presName="RightNode" presStyleLbl="bgImgPlace1" presStyleIdx="1" presStyleCnt="2" custScaleX="119430" custScaleY="102821">
        <dgm:presLayoutVars>
          <dgm:chMax val="0"/>
          <dgm:chPref val="0"/>
        </dgm:presLayoutVars>
      </dgm:prSet>
      <dgm:spPr/>
      <dgm:t>
        <a:bodyPr/>
        <a:lstStyle/>
        <a:p>
          <a:endParaRPr lang="es-CO"/>
        </a:p>
      </dgm:t>
    </dgm:pt>
    <dgm:pt modelId="{021F5F74-EE0A-4244-98C2-CAE31EDE94FC}" type="pres">
      <dgm:prSet presAssocID="{DF1D39AC-ED74-4F3D-9B66-E9135866963A}" presName="TopArrow" presStyleLbl="node1" presStyleIdx="0" presStyleCnt="2" custLinFactNeighborX="-459" custLinFactNeighborY="-1873"/>
      <dgm:spPr>
        <a:solidFill>
          <a:schemeClr val="accent1">
            <a:lumMod val="50000"/>
          </a:schemeClr>
        </a:solidFill>
      </dgm:spPr>
    </dgm:pt>
    <dgm:pt modelId="{AE1B0E22-2559-4FFE-855B-BD967F1EA9AE}" type="pres">
      <dgm:prSet presAssocID="{DF1D39AC-ED74-4F3D-9B66-E9135866963A}" presName="BottomArrow" presStyleLbl="node1" presStyleIdx="1" presStyleCnt="2"/>
      <dgm:spPr>
        <a:solidFill>
          <a:schemeClr val="accent1">
            <a:lumMod val="50000"/>
          </a:schemeClr>
        </a:solidFill>
      </dgm:spPr>
    </dgm:pt>
  </dgm:ptLst>
  <dgm:cxnLst>
    <dgm:cxn modelId="{59B9FECB-AEF9-45AE-977A-8556A3A079D2}" type="presOf" srcId="{F51E02AD-84E9-482B-9C24-908D477FC6F1}" destId="{1E0FFF11-AFCD-4300-81DB-189FFAC5B7EA}" srcOrd="0" destOrd="0" presId="urn:microsoft.com/office/officeart/2009/layout/ReverseList"/>
    <dgm:cxn modelId="{3D6AFC77-1B59-4EC3-B83B-AADFC6FB3AD2}" type="presOf" srcId="{88C3907C-BB2B-48F6-A2EC-0694DF654377}" destId="{9C31D95E-125B-4416-A1A9-8FCC87E1195B}" srcOrd="0" destOrd="0" presId="urn:microsoft.com/office/officeart/2009/layout/ReverseList"/>
    <dgm:cxn modelId="{120E5900-E0CC-4DF7-BF04-9A1471555B83}" srcId="{DF1D39AC-ED74-4F3D-9B66-E9135866963A}" destId="{F51E02AD-84E9-482B-9C24-908D477FC6F1}" srcOrd="0" destOrd="0" parTransId="{B9C4ADCA-B904-481C-923B-0FD837E4D8A3}" sibTransId="{890AFFD5-3E2D-433B-93AB-BE2E8C482117}"/>
    <dgm:cxn modelId="{9D910FF8-9DFB-4038-9195-2142BD8BF60A}" srcId="{DF1D39AC-ED74-4F3D-9B66-E9135866963A}" destId="{88C3907C-BB2B-48F6-A2EC-0694DF654377}" srcOrd="1" destOrd="0" parTransId="{32045ACD-677F-41D2-8147-021A8F8923A9}" sibTransId="{54839B1C-BA18-469F-B672-AD95A9686239}"/>
    <dgm:cxn modelId="{BE948D06-3B30-4510-A8DD-285C658C2FB4}" type="presOf" srcId="{DF1D39AC-ED74-4F3D-9B66-E9135866963A}" destId="{0309A6F1-CDE9-457B-A53D-8F896C7F5682}" srcOrd="0" destOrd="0" presId="urn:microsoft.com/office/officeart/2009/layout/ReverseList"/>
    <dgm:cxn modelId="{9DF187AB-6326-4613-8BCF-68FBB29463F5}" type="presOf" srcId="{88C3907C-BB2B-48F6-A2EC-0694DF654377}" destId="{B3933DD3-BB40-4EB2-ADE1-9D021B16F9C6}" srcOrd="1" destOrd="0" presId="urn:microsoft.com/office/officeart/2009/layout/ReverseList"/>
    <dgm:cxn modelId="{1FDAFA89-E7EC-4E14-8489-24DD087815FB}" type="presOf" srcId="{F51E02AD-84E9-482B-9C24-908D477FC6F1}" destId="{DD734DB2-1BD4-4B3B-A973-55D09EC0BA16}" srcOrd="1" destOrd="0" presId="urn:microsoft.com/office/officeart/2009/layout/ReverseList"/>
    <dgm:cxn modelId="{B97D4EEF-8D79-42C7-851F-AFDB2666FE9A}" type="presParOf" srcId="{0309A6F1-CDE9-457B-A53D-8F896C7F5682}" destId="{1E0FFF11-AFCD-4300-81DB-189FFAC5B7EA}" srcOrd="0" destOrd="0" presId="urn:microsoft.com/office/officeart/2009/layout/ReverseList"/>
    <dgm:cxn modelId="{DF3A217F-CF94-4289-BD2E-E369671F5A3D}" type="presParOf" srcId="{0309A6F1-CDE9-457B-A53D-8F896C7F5682}" destId="{DD734DB2-1BD4-4B3B-A973-55D09EC0BA16}" srcOrd="1" destOrd="0" presId="urn:microsoft.com/office/officeart/2009/layout/ReverseList"/>
    <dgm:cxn modelId="{F153A490-1B65-459C-87D4-B0D7E2D4F51C}" type="presParOf" srcId="{0309A6F1-CDE9-457B-A53D-8F896C7F5682}" destId="{9C31D95E-125B-4416-A1A9-8FCC87E1195B}" srcOrd="2" destOrd="0" presId="urn:microsoft.com/office/officeart/2009/layout/ReverseList"/>
    <dgm:cxn modelId="{CC890BF0-CDBE-4626-AE04-C26CE105655B}" type="presParOf" srcId="{0309A6F1-CDE9-457B-A53D-8F896C7F5682}" destId="{B3933DD3-BB40-4EB2-ADE1-9D021B16F9C6}" srcOrd="3" destOrd="0" presId="urn:microsoft.com/office/officeart/2009/layout/ReverseList"/>
    <dgm:cxn modelId="{DC1BE547-83C0-4FCD-882B-1E9DF56C121A}" type="presParOf" srcId="{0309A6F1-CDE9-457B-A53D-8F896C7F5682}" destId="{021F5F74-EE0A-4244-98C2-CAE31EDE94FC}" srcOrd="4" destOrd="0" presId="urn:microsoft.com/office/officeart/2009/layout/ReverseList"/>
    <dgm:cxn modelId="{D2F533D8-2442-4FA3-A74A-8093037E2682}" type="presParOf" srcId="{0309A6F1-CDE9-457B-A53D-8F896C7F5682}" destId="{AE1B0E22-2559-4FFE-855B-BD967F1EA9AE}"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4F0BD9-E9E1-4BD7-BD6E-64815DD165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A36EDA8E-6F52-479C-9E71-3FD1280A11C7}">
      <dgm:prSet phldrT="[Texto]" custT="1"/>
      <dgm:spPr>
        <a:solidFill>
          <a:schemeClr val="accent5">
            <a:lumMod val="75000"/>
          </a:schemeClr>
        </a:solidFill>
      </dgm:spPr>
      <dgm:t>
        <a:bodyPr/>
        <a:lstStyle/>
        <a:p>
          <a:r>
            <a:rPr lang="es-CO" sz="1800" b="0" i="0" dirty="0">
              <a:solidFill>
                <a:schemeClr val="tx1"/>
              </a:solidFill>
              <a:latin typeface="Arial" panose="020B0604020202020204" pitchFamily="34" charset="0"/>
              <a:cs typeface="Arial" panose="020B0604020202020204" pitchFamily="34" charset="0"/>
            </a:rPr>
            <a:t>Rehabilitación Pulmonar (Ejercicio  y otras intervenciones ; evaluación, educación y apoyo psicológico.)</a:t>
          </a:r>
          <a:endParaRPr lang="es-CO" sz="1800" dirty="0">
            <a:solidFill>
              <a:schemeClr val="tx1"/>
            </a:solidFill>
            <a:latin typeface="Arial" panose="020B0604020202020204" pitchFamily="34" charset="0"/>
            <a:cs typeface="Arial" panose="020B0604020202020204" pitchFamily="34" charset="0"/>
          </a:endParaRPr>
        </a:p>
      </dgm:t>
    </dgm:pt>
    <dgm:pt modelId="{C70BED27-FB5A-4C3D-B2B8-F901191EBE6A}" type="parTrans" cxnId="{B34554C5-C292-440E-B3B6-87D58F4A3AEE}">
      <dgm:prSet/>
      <dgm:spPr/>
      <dgm:t>
        <a:bodyPr/>
        <a:lstStyle/>
        <a:p>
          <a:endParaRPr lang="es-CO"/>
        </a:p>
      </dgm:t>
    </dgm:pt>
    <dgm:pt modelId="{38375B24-EDD9-4869-9CB5-C65701D7C5FC}" type="sibTrans" cxnId="{B34554C5-C292-440E-B3B6-87D58F4A3AEE}">
      <dgm:prSet/>
      <dgm:spPr/>
      <dgm:t>
        <a:bodyPr/>
        <a:lstStyle/>
        <a:p>
          <a:endParaRPr lang="es-CO"/>
        </a:p>
      </dgm:t>
    </dgm:pt>
    <dgm:pt modelId="{B1EF343B-1012-4F8A-9E41-3087261C9C16}">
      <dgm:prSet phldrT="[Texto]" custT="1"/>
      <dgm:spPr>
        <a:solidFill>
          <a:schemeClr val="accent5">
            <a:lumMod val="75000"/>
          </a:schemeClr>
        </a:solidFill>
      </dgm:spPr>
      <dgm:t>
        <a:bodyPr/>
        <a:lstStyle/>
        <a:p>
          <a:r>
            <a:rPr lang="es-CO" sz="1800" dirty="0">
              <a:solidFill>
                <a:schemeClr val="tx1"/>
              </a:solidFill>
              <a:latin typeface="Arial" panose="020B0604020202020204" pitchFamily="34" charset="0"/>
              <a:cs typeface="Arial" panose="020B0604020202020204" pitchFamily="34" charset="0"/>
            </a:rPr>
            <a:t>Ejercicio supervisado  - individualizado  </a:t>
          </a:r>
        </a:p>
        <a:p>
          <a:r>
            <a:rPr lang="es-CO" sz="1800" dirty="0">
              <a:solidFill>
                <a:schemeClr val="tx1"/>
              </a:solidFill>
              <a:latin typeface="Arial" panose="020B0604020202020204" pitchFamily="34" charset="0"/>
              <a:cs typeface="Arial" panose="020B0604020202020204" pitchFamily="34" charset="0"/>
            </a:rPr>
            <a:t>(2 veces  por semana)</a:t>
          </a:r>
        </a:p>
        <a:p>
          <a:r>
            <a:rPr lang="es-CO" sz="1800" dirty="0">
              <a:solidFill>
                <a:schemeClr val="tx1"/>
              </a:solidFill>
              <a:latin typeface="Arial" panose="020B0604020202020204" pitchFamily="34" charset="0"/>
              <a:cs typeface="Arial" panose="020B0604020202020204" pitchFamily="34" charset="0"/>
            </a:rPr>
            <a:t>Tipo:  Resistencia ( Miembros superiores e inferiores, caminata, estimulación eléctrica neuromuscular).</a:t>
          </a:r>
        </a:p>
      </dgm:t>
    </dgm:pt>
    <dgm:pt modelId="{E6894C3C-0F85-4E5F-A211-D6501D377F40}" type="parTrans" cxnId="{890BDAA6-F622-42F7-A4AA-CF7EFB635D9B}">
      <dgm:prSet/>
      <dgm:spPr/>
      <dgm:t>
        <a:bodyPr/>
        <a:lstStyle/>
        <a:p>
          <a:endParaRPr lang="es-CO"/>
        </a:p>
      </dgm:t>
    </dgm:pt>
    <dgm:pt modelId="{61348DCD-F0A8-46BF-B64B-34D13864C390}" type="sibTrans" cxnId="{890BDAA6-F622-42F7-A4AA-CF7EFB635D9B}">
      <dgm:prSet/>
      <dgm:spPr/>
      <dgm:t>
        <a:bodyPr/>
        <a:lstStyle/>
        <a:p>
          <a:endParaRPr lang="es-CO"/>
        </a:p>
      </dgm:t>
    </dgm:pt>
    <dgm:pt modelId="{F084F5FE-D897-49AD-A801-D2C7C6DB9610}" type="pres">
      <dgm:prSet presAssocID="{7A4F0BD9-E9E1-4BD7-BD6E-64815DD165BC}" presName="linear" presStyleCnt="0">
        <dgm:presLayoutVars>
          <dgm:animLvl val="lvl"/>
          <dgm:resizeHandles val="exact"/>
        </dgm:presLayoutVars>
      </dgm:prSet>
      <dgm:spPr/>
      <dgm:t>
        <a:bodyPr/>
        <a:lstStyle/>
        <a:p>
          <a:endParaRPr lang="es-CO"/>
        </a:p>
      </dgm:t>
    </dgm:pt>
    <dgm:pt modelId="{D240CD1E-F990-4690-A72D-F90E1488F69F}" type="pres">
      <dgm:prSet presAssocID="{A36EDA8E-6F52-479C-9E71-3FD1280A11C7}" presName="parentText" presStyleLbl="node1" presStyleIdx="0" presStyleCnt="2">
        <dgm:presLayoutVars>
          <dgm:chMax val="0"/>
          <dgm:bulletEnabled val="1"/>
        </dgm:presLayoutVars>
      </dgm:prSet>
      <dgm:spPr/>
      <dgm:t>
        <a:bodyPr/>
        <a:lstStyle/>
        <a:p>
          <a:endParaRPr lang="es-CO"/>
        </a:p>
      </dgm:t>
    </dgm:pt>
    <dgm:pt modelId="{D91CE0E8-86C1-49F4-9310-63F0FA01BF7C}" type="pres">
      <dgm:prSet presAssocID="{38375B24-EDD9-4869-9CB5-C65701D7C5FC}" presName="spacer" presStyleCnt="0"/>
      <dgm:spPr/>
    </dgm:pt>
    <dgm:pt modelId="{5EC62153-7BEF-4F77-BD8E-4819328FABAC}" type="pres">
      <dgm:prSet presAssocID="{B1EF343B-1012-4F8A-9E41-3087261C9C16}" presName="parentText" presStyleLbl="node1" presStyleIdx="1" presStyleCnt="2">
        <dgm:presLayoutVars>
          <dgm:chMax val="0"/>
          <dgm:bulletEnabled val="1"/>
        </dgm:presLayoutVars>
      </dgm:prSet>
      <dgm:spPr/>
      <dgm:t>
        <a:bodyPr/>
        <a:lstStyle/>
        <a:p>
          <a:endParaRPr lang="es-CO"/>
        </a:p>
      </dgm:t>
    </dgm:pt>
  </dgm:ptLst>
  <dgm:cxnLst>
    <dgm:cxn modelId="{890BDAA6-F622-42F7-A4AA-CF7EFB635D9B}" srcId="{7A4F0BD9-E9E1-4BD7-BD6E-64815DD165BC}" destId="{B1EF343B-1012-4F8A-9E41-3087261C9C16}" srcOrd="1" destOrd="0" parTransId="{E6894C3C-0F85-4E5F-A211-D6501D377F40}" sibTransId="{61348DCD-F0A8-46BF-B64B-34D13864C390}"/>
    <dgm:cxn modelId="{19192D1B-BCE1-4354-AEE8-44969893D5D0}" type="presOf" srcId="{B1EF343B-1012-4F8A-9E41-3087261C9C16}" destId="{5EC62153-7BEF-4F77-BD8E-4819328FABAC}" srcOrd="0" destOrd="0" presId="urn:microsoft.com/office/officeart/2005/8/layout/vList2"/>
    <dgm:cxn modelId="{B34554C5-C292-440E-B3B6-87D58F4A3AEE}" srcId="{7A4F0BD9-E9E1-4BD7-BD6E-64815DD165BC}" destId="{A36EDA8E-6F52-479C-9E71-3FD1280A11C7}" srcOrd="0" destOrd="0" parTransId="{C70BED27-FB5A-4C3D-B2B8-F901191EBE6A}" sibTransId="{38375B24-EDD9-4869-9CB5-C65701D7C5FC}"/>
    <dgm:cxn modelId="{35E3E7F5-11A7-477E-8E30-B6B9B9EA9C2E}" type="presOf" srcId="{A36EDA8E-6F52-479C-9E71-3FD1280A11C7}" destId="{D240CD1E-F990-4690-A72D-F90E1488F69F}" srcOrd="0" destOrd="0" presId="urn:microsoft.com/office/officeart/2005/8/layout/vList2"/>
    <dgm:cxn modelId="{09C574B5-0FB9-4831-9A10-FB336B42F3C7}" type="presOf" srcId="{7A4F0BD9-E9E1-4BD7-BD6E-64815DD165BC}" destId="{F084F5FE-D897-49AD-A801-D2C7C6DB9610}" srcOrd="0" destOrd="0" presId="urn:microsoft.com/office/officeart/2005/8/layout/vList2"/>
    <dgm:cxn modelId="{F8892D28-5C88-473E-A700-3FDB87F09167}" type="presParOf" srcId="{F084F5FE-D897-49AD-A801-D2C7C6DB9610}" destId="{D240CD1E-F990-4690-A72D-F90E1488F69F}" srcOrd="0" destOrd="0" presId="urn:microsoft.com/office/officeart/2005/8/layout/vList2"/>
    <dgm:cxn modelId="{9BBE858B-67CE-4593-80D1-FD02F8E7D70E}" type="presParOf" srcId="{F084F5FE-D897-49AD-A801-D2C7C6DB9610}" destId="{D91CE0E8-86C1-49F4-9310-63F0FA01BF7C}" srcOrd="1" destOrd="0" presId="urn:microsoft.com/office/officeart/2005/8/layout/vList2"/>
    <dgm:cxn modelId="{E7FCEBFB-45B7-4434-A11F-A273A6DFB6EC}" type="presParOf" srcId="{F084F5FE-D897-49AD-A801-D2C7C6DB9610}" destId="{5EC62153-7BEF-4F77-BD8E-4819328FABA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BA12B7-174E-40E8-BAD9-05C79D1DCBA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CO"/>
        </a:p>
      </dgm:t>
    </dgm:pt>
    <dgm:pt modelId="{83AFCCD5-B75C-45AD-8625-149A85828296}">
      <dgm:prSet phldrT="[Texto]"/>
      <dgm:spPr>
        <a:solidFill>
          <a:schemeClr val="bg1"/>
        </a:solidFill>
        <a:ln w="38100"/>
      </dgm:spPr>
      <dgm:t>
        <a:bodyPr/>
        <a:lstStyle/>
        <a:p>
          <a:r>
            <a:rPr lang="es-CO" dirty="0">
              <a:solidFill>
                <a:schemeClr val="tx1"/>
              </a:solidFill>
            </a:rPr>
            <a:t>Cuarta causa de mortalidad a nivel mundial; con un impacto importante a nivel económico y social.</a:t>
          </a:r>
        </a:p>
      </dgm:t>
    </dgm:pt>
    <dgm:pt modelId="{EF689930-3612-4E92-B535-4B551476F293}" type="parTrans" cxnId="{7F610543-A906-4F1D-97DB-1B3900900C55}">
      <dgm:prSet/>
      <dgm:spPr/>
      <dgm:t>
        <a:bodyPr/>
        <a:lstStyle/>
        <a:p>
          <a:endParaRPr lang="es-CO"/>
        </a:p>
      </dgm:t>
    </dgm:pt>
    <dgm:pt modelId="{A9380EBD-21C2-4326-8C7B-B6013CDE73AA}" type="sibTrans" cxnId="{7F610543-A906-4F1D-97DB-1B3900900C55}">
      <dgm:prSet/>
      <dgm:spPr/>
      <dgm:t>
        <a:bodyPr/>
        <a:lstStyle/>
        <a:p>
          <a:endParaRPr lang="es-CO"/>
        </a:p>
      </dgm:t>
    </dgm:pt>
    <dgm:pt modelId="{A8221969-7794-468B-B363-64C6D9949ABF}" type="pres">
      <dgm:prSet presAssocID="{35BA12B7-174E-40E8-BAD9-05C79D1DCBA5}" presName="rootnode" presStyleCnt="0">
        <dgm:presLayoutVars>
          <dgm:chMax/>
          <dgm:chPref/>
          <dgm:dir/>
          <dgm:animLvl val="lvl"/>
        </dgm:presLayoutVars>
      </dgm:prSet>
      <dgm:spPr/>
      <dgm:t>
        <a:bodyPr/>
        <a:lstStyle/>
        <a:p>
          <a:endParaRPr lang="es-CO"/>
        </a:p>
      </dgm:t>
    </dgm:pt>
    <dgm:pt modelId="{27820EF0-6CE4-4FC6-8CF2-E2AA50CB1B5F}" type="pres">
      <dgm:prSet presAssocID="{83AFCCD5-B75C-45AD-8625-149A85828296}" presName="composite" presStyleCnt="0"/>
      <dgm:spPr/>
    </dgm:pt>
    <dgm:pt modelId="{6540ED31-7B0E-44A6-9CEF-CCB2315E38EC}" type="pres">
      <dgm:prSet presAssocID="{83AFCCD5-B75C-45AD-8625-149A85828296}" presName="ParentText" presStyleLbl="node1" presStyleIdx="0" presStyleCnt="1" custScaleX="189959" custScaleY="52109" custLinFactNeighborX="-12066" custLinFactNeighborY="-58702">
        <dgm:presLayoutVars>
          <dgm:chMax val="1"/>
          <dgm:chPref val="1"/>
          <dgm:bulletEnabled val="1"/>
        </dgm:presLayoutVars>
      </dgm:prSet>
      <dgm:spPr/>
      <dgm:t>
        <a:bodyPr/>
        <a:lstStyle/>
        <a:p>
          <a:endParaRPr lang="es-CO"/>
        </a:p>
      </dgm:t>
    </dgm:pt>
  </dgm:ptLst>
  <dgm:cxnLst>
    <dgm:cxn modelId="{9DC50600-D5B9-4C34-BD3A-0030FC4317C7}" type="presOf" srcId="{83AFCCD5-B75C-45AD-8625-149A85828296}" destId="{6540ED31-7B0E-44A6-9CEF-CCB2315E38EC}" srcOrd="0" destOrd="0" presId="urn:microsoft.com/office/officeart/2005/8/layout/StepDownProcess"/>
    <dgm:cxn modelId="{BCF8CBF8-2DF9-45AD-95B7-A08BAD63D74A}" type="presOf" srcId="{35BA12B7-174E-40E8-BAD9-05C79D1DCBA5}" destId="{A8221969-7794-468B-B363-64C6D9949ABF}" srcOrd="0" destOrd="0" presId="urn:microsoft.com/office/officeart/2005/8/layout/StepDownProcess"/>
    <dgm:cxn modelId="{7F610543-A906-4F1D-97DB-1B3900900C55}" srcId="{35BA12B7-174E-40E8-BAD9-05C79D1DCBA5}" destId="{83AFCCD5-B75C-45AD-8625-149A85828296}" srcOrd="0" destOrd="0" parTransId="{EF689930-3612-4E92-B535-4B551476F293}" sibTransId="{A9380EBD-21C2-4326-8C7B-B6013CDE73AA}"/>
    <dgm:cxn modelId="{FC87366A-5571-4326-BD16-7457E7F370E2}" type="presParOf" srcId="{A8221969-7794-468B-B363-64C6D9949ABF}" destId="{27820EF0-6CE4-4FC6-8CF2-E2AA50CB1B5F}" srcOrd="0" destOrd="0" presId="urn:microsoft.com/office/officeart/2005/8/layout/StepDownProcess"/>
    <dgm:cxn modelId="{DEEDB265-88C2-49DA-8404-03305A666370}" type="presParOf" srcId="{27820EF0-6CE4-4FC6-8CF2-E2AA50CB1B5F}" destId="{6540ED31-7B0E-44A6-9CEF-CCB2315E38E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274A1D-1756-4A02-AA6F-5ED39C87455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s-CO"/>
        </a:p>
      </dgm:t>
    </dgm:pt>
    <dgm:pt modelId="{C560CA41-D36D-4E84-8863-9BC4868E6BD8}">
      <dgm:prSet custT="1"/>
      <dgm:spPr/>
      <dgm:t>
        <a:bodyPr/>
        <a:lstStyle/>
        <a:p>
          <a:r>
            <a:rPr lang="es-CO" sz="1600" dirty="0">
              <a:solidFill>
                <a:schemeClr val="tx1"/>
              </a:solidFill>
            </a:rPr>
            <a:t>Macrófagos y  neutrófilos  actúan  a nivel  inmunológico:  </a:t>
          </a:r>
        </a:p>
        <a:p>
          <a:r>
            <a:rPr lang="es-CO" sz="1600" dirty="0">
              <a:solidFill>
                <a:schemeClr val="tx1"/>
              </a:solidFill>
            </a:rPr>
            <a:t>Son intermediarios celulares </a:t>
          </a:r>
        </a:p>
        <a:p>
          <a:r>
            <a:rPr lang="es-CO" sz="1600" dirty="0">
              <a:solidFill>
                <a:schemeClr val="tx1"/>
              </a:solidFill>
            </a:rPr>
            <a:t>Favorecen la liberación de citoquinas y otros mediadores inflamatorios en el epitelio de las vías respiratorias.</a:t>
          </a:r>
        </a:p>
      </dgm:t>
    </dgm:pt>
    <dgm:pt modelId="{37D2D91D-8704-4495-9408-B4B4BF45BEB2}" type="parTrans" cxnId="{76DAE18B-641E-4B6A-AA9B-7264EBBEE06D}">
      <dgm:prSet/>
      <dgm:spPr/>
      <dgm:t>
        <a:bodyPr/>
        <a:lstStyle/>
        <a:p>
          <a:endParaRPr lang="es-CO"/>
        </a:p>
      </dgm:t>
    </dgm:pt>
    <dgm:pt modelId="{53BC7129-4380-40F3-90B1-F1F0FA722724}" type="sibTrans" cxnId="{76DAE18B-641E-4B6A-AA9B-7264EBBEE06D}">
      <dgm:prSet/>
      <dgm:spPr/>
      <dgm:t>
        <a:bodyPr/>
        <a:lstStyle/>
        <a:p>
          <a:endParaRPr lang="es-CO" dirty="0"/>
        </a:p>
      </dgm:t>
    </dgm:pt>
    <dgm:pt modelId="{BD3D92D0-DD74-4556-882E-B9085D6DDC2B}">
      <dgm:prSet/>
      <dgm:spPr/>
      <dgm:t>
        <a:bodyPr/>
        <a:lstStyle/>
        <a:p>
          <a:r>
            <a:rPr lang="es-CO" dirty="0">
              <a:solidFill>
                <a:schemeClr val="tx1"/>
              </a:solidFill>
            </a:rPr>
            <a:t>Cuando  los macrófagos son  activados,  aumentan la producción de sustancias inflamatorias (interferones y citoquinas (IL-8) )que activan los neutrófilos perpetuando la respuesta inflamatoria. </a:t>
          </a:r>
        </a:p>
      </dgm:t>
    </dgm:pt>
    <dgm:pt modelId="{9AF8B060-32F7-4B83-AA7F-C5492DEEA416}" type="parTrans" cxnId="{04AF5FC9-4A78-4542-9086-AF9BD0D2444A}">
      <dgm:prSet/>
      <dgm:spPr/>
      <dgm:t>
        <a:bodyPr/>
        <a:lstStyle/>
        <a:p>
          <a:endParaRPr lang="es-CO"/>
        </a:p>
      </dgm:t>
    </dgm:pt>
    <dgm:pt modelId="{D99B7AC9-3156-4BB2-AB54-784AFF577425}" type="sibTrans" cxnId="{04AF5FC9-4A78-4542-9086-AF9BD0D2444A}">
      <dgm:prSet/>
      <dgm:spPr/>
      <dgm:t>
        <a:bodyPr/>
        <a:lstStyle/>
        <a:p>
          <a:endParaRPr lang="es-CO" dirty="0"/>
        </a:p>
      </dgm:t>
    </dgm:pt>
    <dgm:pt modelId="{25F46058-268A-40DC-B8AE-B0B9EA2A37FE}">
      <dgm:prSet/>
      <dgm:spPr/>
      <dgm:t>
        <a:bodyPr/>
        <a:lstStyle/>
        <a:p>
          <a:r>
            <a:rPr lang="en-US" dirty="0">
              <a:solidFill>
                <a:schemeClr val="tx1"/>
              </a:solidFill>
            </a:rPr>
            <a:t>Pacientes con EPOC  y   un conteo de eosinófilos superior en el esputo, incrementan  el  riesgo de exacerbaciones </a:t>
          </a:r>
          <a:endParaRPr lang="es-CO" dirty="0">
            <a:solidFill>
              <a:schemeClr val="tx1"/>
            </a:solidFill>
          </a:endParaRPr>
        </a:p>
      </dgm:t>
    </dgm:pt>
    <dgm:pt modelId="{C981A116-1BA8-45C2-94C4-BD1738DFC7E0}" type="parTrans" cxnId="{F219C71C-6B5C-4E6B-8502-42A309D1C757}">
      <dgm:prSet/>
      <dgm:spPr/>
      <dgm:t>
        <a:bodyPr/>
        <a:lstStyle/>
        <a:p>
          <a:endParaRPr lang="es-CO"/>
        </a:p>
      </dgm:t>
    </dgm:pt>
    <dgm:pt modelId="{ED7726F5-3689-485A-899B-38520B2285FD}" type="sibTrans" cxnId="{F219C71C-6B5C-4E6B-8502-42A309D1C757}">
      <dgm:prSet/>
      <dgm:spPr/>
      <dgm:t>
        <a:bodyPr/>
        <a:lstStyle/>
        <a:p>
          <a:endParaRPr lang="es-CO"/>
        </a:p>
      </dgm:t>
    </dgm:pt>
    <dgm:pt modelId="{02157C55-F882-434A-A52A-49B1C87DB859}" type="pres">
      <dgm:prSet presAssocID="{0A274A1D-1756-4A02-AA6F-5ED39C874556}" presName="linearFlow" presStyleCnt="0">
        <dgm:presLayoutVars>
          <dgm:resizeHandles val="exact"/>
        </dgm:presLayoutVars>
      </dgm:prSet>
      <dgm:spPr/>
      <dgm:t>
        <a:bodyPr/>
        <a:lstStyle/>
        <a:p>
          <a:endParaRPr lang="es-CO"/>
        </a:p>
      </dgm:t>
    </dgm:pt>
    <dgm:pt modelId="{431141E5-16C9-4D80-B445-53512CEE3A4A}" type="pres">
      <dgm:prSet presAssocID="{C560CA41-D36D-4E84-8863-9BC4868E6BD8}" presName="node" presStyleLbl="node1" presStyleIdx="0" presStyleCnt="3">
        <dgm:presLayoutVars>
          <dgm:bulletEnabled val="1"/>
        </dgm:presLayoutVars>
      </dgm:prSet>
      <dgm:spPr/>
      <dgm:t>
        <a:bodyPr/>
        <a:lstStyle/>
        <a:p>
          <a:endParaRPr lang="es-CO"/>
        </a:p>
      </dgm:t>
    </dgm:pt>
    <dgm:pt modelId="{5FF12927-C92D-4195-9142-149B0FCE681B}" type="pres">
      <dgm:prSet presAssocID="{53BC7129-4380-40F3-90B1-F1F0FA722724}" presName="sibTrans" presStyleLbl="sibTrans2D1" presStyleIdx="0" presStyleCnt="2"/>
      <dgm:spPr/>
      <dgm:t>
        <a:bodyPr/>
        <a:lstStyle/>
        <a:p>
          <a:endParaRPr lang="es-CO"/>
        </a:p>
      </dgm:t>
    </dgm:pt>
    <dgm:pt modelId="{09B805EF-B7B0-441E-A3DF-6659E378C02F}" type="pres">
      <dgm:prSet presAssocID="{53BC7129-4380-40F3-90B1-F1F0FA722724}" presName="connectorText" presStyleLbl="sibTrans2D1" presStyleIdx="0" presStyleCnt="2"/>
      <dgm:spPr/>
      <dgm:t>
        <a:bodyPr/>
        <a:lstStyle/>
        <a:p>
          <a:endParaRPr lang="es-CO"/>
        </a:p>
      </dgm:t>
    </dgm:pt>
    <dgm:pt modelId="{9D4538B3-47B6-4BF7-84AD-C9D91DAE52FC}" type="pres">
      <dgm:prSet presAssocID="{BD3D92D0-DD74-4556-882E-B9085D6DDC2B}" presName="node" presStyleLbl="node1" presStyleIdx="1" presStyleCnt="3">
        <dgm:presLayoutVars>
          <dgm:bulletEnabled val="1"/>
        </dgm:presLayoutVars>
      </dgm:prSet>
      <dgm:spPr/>
      <dgm:t>
        <a:bodyPr/>
        <a:lstStyle/>
        <a:p>
          <a:endParaRPr lang="es-CO"/>
        </a:p>
      </dgm:t>
    </dgm:pt>
    <dgm:pt modelId="{4B013756-154D-47E5-9021-B4141015009B}" type="pres">
      <dgm:prSet presAssocID="{D99B7AC9-3156-4BB2-AB54-784AFF577425}" presName="sibTrans" presStyleLbl="sibTrans2D1" presStyleIdx="1" presStyleCnt="2"/>
      <dgm:spPr/>
      <dgm:t>
        <a:bodyPr/>
        <a:lstStyle/>
        <a:p>
          <a:endParaRPr lang="es-CO"/>
        </a:p>
      </dgm:t>
    </dgm:pt>
    <dgm:pt modelId="{B473064F-82D5-450B-8CCC-FEF434765CFE}" type="pres">
      <dgm:prSet presAssocID="{D99B7AC9-3156-4BB2-AB54-784AFF577425}" presName="connectorText" presStyleLbl="sibTrans2D1" presStyleIdx="1" presStyleCnt="2"/>
      <dgm:spPr/>
      <dgm:t>
        <a:bodyPr/>
        <a:lstStyle/>
        <a:p>
          <a:endParaRPr lang="es-CO"/>
        </a:p>
      </dgm:t>
    </dgm:pt>
    <dgm:pt modelId="{A8A8F237-30AA-4DAE-A7DD-F939DE5127DE}" type="pres">
      <dgm:prSet presAssocID="{25F46058-268A-40DC-B8AE-B0B9EA2A37FE}" presName="node" presStyleLbl="node1" presStyleIdx="2" presStyleCnt="3">
        <dgm:presLayoutVars>
          <dgm:bulletEnabled val="1"/>
        </dgm:presLayoutVars>
      </dgm:prSet>
      <dgm:spPr/>
      <dgm:t>
        <a:bodyPr/>
        <a:lstStyle/>
        <a:p>
          <a:endParaRPr lang="es-CO"/>
        </a:p>
      </dgm:t>
    </dgm:pt>
  </dgm:ptLst>
  <dgm:cxnLst>
    <dgm:cxn modelId="{F219C71C-6B5C-4E6B-8502-42A309D1C757}" srcId="{0A274A1D-1756-4A02-AA6F-5ED39C874556}" destId="{25F46058-268A-40DC-B8AE-B0B9EA2A37FE}" srcOrd="2" destOrd="0" parTransId="{C981A116-1BA8-45C2-94C4-BD1738DFC7E0}" sibTransId="{ED7726F5-3689-485A-899B-38520B2285FD}"/>
    <dgm:cxn modelId="{04AF5FC9-4A78-4542-9086-AF9BD0D2444A}" srcId="{0A274A1D-1756-4A02-AA6F-5ED39C874556}" destId="{BD3D92D0-DD74-4556-882E-B9085D6DDC2B}" srcOrd="1" destOrd="0" parTransId="{9AF8B060-32F7-4B83-AA7F-C5492DEEA416}" sibTransId="{D99B7AC9-3156-4BB2-AB54-784AFF577425}"/>
    <dgm:cxn modelId="{39AD0531-BBC6-4FDE-9F60-454836C45B2F}" type="presOf" srcId="{53BC7129-4380-40F3-90B1-F1F0FA722724}" destId="{5FF12927-C92D-4195-9142-149B0FCE681B}" srcOrd="0" destOrd="0" presId="urn:microsoft.com/office/officeart/2005/8/layout/process2"/>
    <dgm:cxn modelId="{DE443483-1B5C-4E82-956B-5E2149AF251F}" type="presOf" srcId="{C560CA41-D36D-4E84-8863-9BC4868E6BD8}" destId="{431141E5-16C9-4D80-B445-53512CEE3A4A}" srcOrd="0" destOrd="0" presId="urn:microsoft.com/office/officeart/2005/8/layout/process2"/>
    <dgm:cxn modelId="{76DAE18B-641E-4B6A-AA9B-7264EBBEE06D}" srcId="{0A274A1D-1756-4A02-AA6F-5ED39C874556}" destId="{C560CA41-D36D-4E84-8863-9BC4868E6BD8}" srcOrd="0" destOrd="0" parTransId="{37D2D91D-8704-4495-9408-B4B4BF45BEB2}" sibTransId="{53BC7129-4380-40F3-90B1-F1F0FA722724}"/>
    <dgm:cxn modelId="{A1DA0C0C-9EA8-4FDE-8AFE-A4865AE1BC89}" type="presOf" srcId="{0A274A1D-1756-4A02-AA6F-5ED39C874556}" destId="{02157C55-F882-434A-A52A-49B1C87DB859}" srcOrd="0" destOrd="0" presId="urn:microsoft.com/office/officeart/2005/8/layout/process2"/>
    <dgm:cxn modelId="{1305F457-CF65-46CC-9EC3-BF25A69A7FD7}" type="presOf" srcId="{BD3D92D0-DD74-4556-882E-B9085D6DDC2B}" destId="{9D4538B3-47B6-4BF7-84AD-C9D91DAE52FC}" srcOrd="0" destOrd="0" presId="urn:microsoft.com/office/officeart/2005/8/layout/process2"/>
    <dgm:cxn modelId="{40DBBAFA-CA45-43A2-A173-271F499B24A2}" type="presOf" srcId="{D99B7AC9-3156-4BB2-AB54-784AFF577425}" destId="{B473064F-82D5-450B-8CCC-FEF434765CFE}" srcOrd="1" destOrd="0" presId="urn:microsoft.com/office/officeart/2005/8/layout/process2"/>
    <dgm:cxn modelId="{256D6E90-B3B2-4AFD-8DE0-3D4718FFA866}" type="presOf" srcId="{D99B7AC9-3156-4BB2-AB54-784AFF577425}" destId="{4B013756-154D-47E5-9021-B4141015009B}" srcOrd="0" destOrd="0" presId="urn:microsoft.com/office/officeart/2005/8/layout/process2"/>
    <dgm:cxn modelId="{C4EBB8E3-B5FC-49EA-9C49-6DA0326BE65B}" type="presOf" srcId="{25F46058-268A-40DC-B8AE-B0B9EA2A37FE}" destId="{A8A8F237-30AA-4DAE-A7DD-F939DE5127DE}" srcOrd="0" destOrd="0" presId="urn:microsoft.com/office/officeart/2005/8/layout/process2"/>
    <dgm:cxn modelId="{5BDAB272-0016-4471-810B-DFBA028D5E9D}" type="presOf" srcId="{53BC7129-4380-40F3-90B1-F1F0FA722724}" destId="{09B805EF-B7B0-441E-A3DF-6659E378C02F}" srcOrd="1" destOrd="0" presId="urn:microsoft.com/office/officeart/2005/8/layout/process2"/>
    <dgm:cxn modelId="{86FCB743-D2E5-4D16-A7AE-F4952706B6E7}" type="presParOf" srcId="{02157C55-F882-434A-A52A-49B1C87DB859}" destId="{431141E5-16C9-4D80-B445-53512CEE3A4A}" srcOrd="0" destOrd="0" presId="urn:microsoft.com/office/officeart/2005/8/layout/process2"/>
    <dgm:cxn modelId="{767F90EE-BDCB-459F-BC22-A7EB70801D03}" type="presParOf" srcId="{02157C55-F882-434A-A52A-49B1C87DB859}" destId="{5FF12927-C92D-4195-9142-149B0FCE681B}" srcOrd="1" destOrd="0" presId="urn:microsoft.com/office/officeart/2005/8/layout/process2"/>
    <dgm:cxn modelId="{1F2326BE-BE66-4870-9B6E-9E643147D507}" type="presParOf" srcId="{5FF12927-C92D-4195-9142-149B0FCE681B}" destId="{09B805EF-B7B0-441E-A3DF-6659E378C02F}" srcOrd="0" destOrd="0" presId="urn:microsoft.com/office/officeart/2005/8/layout/process2"/>
    <dgm:cxn modelId="{4505493B-1392-4B29-8563-AB1F6583DFAF}" type="presParOf" srcId="{02157C55-F882-434A-A52A-49B1C87DB859}" destId="{9D4538B3-47B6-4BF7-84AD-C9D91DAE52FC}" srcOrd="2" destOrd="0" presId="urn:microsoft.com/office/officeart/2005/8/layout/process2"/>
    <dgm:cxn modelId="{FCFE146D-8188-4C39-BB69-F9279F736ECD}" type="presParOf" srcId="{02157C55-F882-434A-A52A-49B1C87DB859}" destId="{4B013756-154D-47E5-9021-B4141015009B}" srcOrd="3" destOrd="0" presId="urn:microsoft.com/office/officeart/2005/8/layout/process2"/>
    <dgm:cxn modelId="{5319CAE6-8CA0-466F-B447-DE0390342147}" type="presParOf" srcId="{4B013756-154D-47E5-9021-B4141015009B}" destId="{B473064F-82D5-450B-8CCC-FEF434765CFE}" srcOrd="0" destOrd="0" presId="urn:microsoft.com/office/officeart/2005/8/layout/process2"/>
    <dgm:cxn modelId="{BD5ECDF8-8C7D-4D4E-AD5E-FC24735B7E8A}" type="presParOf" srcId="{02157C55-F882-434A-A52A-49B1C87DB859}" destId="{A8A8F237-30AA-4DAE-A7DD-F939DE5127D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DD03B1-343C-45B9-9921-A60311E10054}"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s-CO"/>
        </a:p>
      </dgm:t>
    </dgm:pt>
    <dgm:pt modelId="{1D100B61-62DD-4AD0-9A1C-0BEB609E21CC}">
      <dgm:prSet phldrT="[Texto]" phldr="1"/>
      <dgm:spPr/>
      <dgm:t>
        <a:bodyPr/>
        <a:lstStyle/>
        <a:p>
          <a:endParaRPr lang="es-CO"/>
        </a:p>
      </dgm:t>
    </dgm:pt>
    <dgm:pt modelId="{0604719B-CFCF-4AA4-89DC-43F7B35A3CE0}" type="parTrans" cxnId="{7367410E-6654-40C1-AB28-F5A99994FCFC}">
      <dgm:prSet/>
      <dgm:spPr/>
      <dgm:t>
        <a:bodyPr/>
        <a:lstStyle/>
        <a:p>
          <a:endParaRPr lang="es-CO"/>
        </a:p>
      </dgm:t>
    </dgm:pt>
    <dgm:pt modelId="{8F9DD1CD-F3CB-47C3-983D-9C0D3FD82265}" type="sibTrans" cxnId="{7367410E-6654-40C1-AB28-F5A99994FCFC}">
      <dgm:prSet/>
      <dgm:spPr/>
      <dgm:t>
        <a:bodyPr/>
        <a:lstStyle/>
        <a:p>
          <a:endParaRPr lang="es-CO"/>
        </a:p>
      </dgm:t>
    </dgm:pt>
    <dgm:pt modelId="{ED9DACCB-E823-489B-B009-1A5321C8C2AB}">
      <dgm:prSet phldrT="[Texto]"/>
      <dgm:spPr/>
      <dgm:t>
        <a:bodyPr/>
        <a:lstStyle/>
        <a:p>
          <a:r>
            <a:rPr lang="es-CO" dirty="0"/>
            <a:t>PREVENCIÓN PRIMARIA EN PACIENTES CON FACTORES DE RIESGO: </a:t>
          </a:r>
        </a:p>
        <a:p>
          <a:endParaRPr lang="es-CO" dirty="0"/>
        </a:p>
        <a:p>
          <a:r>
            <a:rPr lang="es-CO" dirty="0"/>
            <a:t>1. Identificar riesgo: Búsqueda activa</a:t>
          </a:r>
        </a:p>
        <a:p>
          <a:r>
            <a:rPr lang="es-CO" dirty="0"/>
            <a:t>2. Prevención a la exposición a biomasa: Cesación de la exposición.</a:t>
          </a:r>
        </a:p>
        <a:p>
          <a:r>
            <a:rPr lang="es-CO" dirty="0"/>
            <a:t>3. Búsqueda activa de pacientes con exposición ocupacional. </a:t>
          </a:r>
        </a:p>
        <a:p>
          <a:r>
            <a:rPr lang="es-CO" dirty="0"/>
            <a:t>4. Interrogar  en  búsqueda de pacientes con exposición activa o pasiva al humo del cigarrillo.</a:t>
          </a:r>
        </a:p>
      </dgm:t>
    </dgm:pt>
    <dgm:pt modelId="{EA3E1392-398E-4D80-A300-5F86A8522DE9}" type="parTrans" cxnId="{BA5CB2B9-57AE-4170-BE09-3546F6D4C3B4}">
      <dgm:prSet/>
      <dgm:spPr/>
      <dgm:t>
        <a:bodyPr/>
        <a:lstStyle/>
        <a:p>
          <a:endParaRPr lang="es-CO"/>
        </a:p>
      </dgm:t>
    </dgm:pt>
    <dgm:pt modelId="{6D75DB5A-82E9-40DA-8FAD-1D2E1ED16808}" type="sibTrans" cxnId="{BA5CB2B9-57AE-4170-BE09-3546F6D4C3B4}">
      <dgm:prSet/>
      <dgm:spPr/>
      <dgm:t>
        <a:bodyPr/>
        <a:lstStyle/>
        <a:p>
          <a:endParaRPr lang="es-CO"/>
        </a:p>
      </dgm:t>
    </dgm:pt>
    <dgm:pt modelId="{149673CD-4134-44DF-B029-8E9F6A87D3E0}">
      <dgm:prSet phldrT="[Texto]" phldr="1"/>
      <dgm:spPr/>
      <dgm:t>
        <a:bodyPr/>
        <a:lstStyle/>
        <a:p>
          <a:endParaRPr lang="es-CO"/>
        </a:p>
      </dgm:t>
    </dgm:pt>
    <dgm:pt modelId="{F2645600-933E-4D1E-A8B6-B6737ACCAEDE}" type="parTrans" cxnId="{9026BA88-0E6B-4624-B143-CA28E9C88F59}">
      <dgm:prSet/>
      <dgm:spPr/>
      <dgm:t>
        <a:bodyPr/>
        <a:lstStyle/>
        <a:p>
          <a:endParaRPr lang="es-CO"/>
        </a:p>
      </dgm:t>
    </dgm:pt>
    <dgm:pt modelId="{74021FF8-CC32-4777-A759-C2B5E007529E}" type="sibTrans" cxnId="{9026BA88-0E6B-4624-B143-CA28E9C88F59}">
      <dgm:prSet/>
      <dgm:spPr/>
      <dgm:t>
        <a:bodyPr/>
        <a:lstStyle/>
        <a:p>
          <a:endParaRPr lang="es-CO"/>
        </a:p>
      </dgm:t>
    </dgm:pt>
    <dgm:pt modelId="{BAA0B9FC-DEBF-4FFF-91DC-E693CAD9597E}">
      <dgm:prSet phldrT="[Texto]"/>
      <dgm:spPr/>
      <dgm:t>
        <a:bodyPr/>
        <a:lstStyle/>
        <a:p>
          <a:r>
            <a:rPr lang="es-CO" dirty="0"/>
            <a:t>Atención primaria: </a:t>
          </a:r>
        </a:p>
        <a:p>
          <a:r>
            <a:rPr lang="es-CO" dirty="0"/>
            <a:t>Medidas realizadas por Médico General o Médico Familiar. </a:t>
          </a:r>
        </a:p>
        <a:p>
          <a:endParaRPr lang="es-CO" dirty="0"/>
        </a:p>
        <a:p>
          <a:r>
            <a:rPr lang="es-CO" dirty="0"/>
            <a:t>Remisión y valoración por Neumología.</a:t>
          </a:r>
        </a:p>
        <a:p>
          <a:endParaRPr lang="es-CO" dirty="0"/>
        </a:p>
        <a:p>
          <a:r>
            <a:rPr lang="es-CO" dirty="0"/>
            <a:t>Atención multidisciplinaria  (pacientes en programas de enfermedades crónicas). </a:t>
          </a:r>
        </a:p>
        <a:p>
          <a:r>
            <a:rPr lang="es-CO" dirty="0"/>
            <a:t>Intervenciones individuales, colectivas y poblaciones  para la cesación del habito del tabaquismo. </a:t>
          </a:r>
        </a:p>
      </dgm:t>
    </dgm:pt>
    <dgm:pt modelId="{238D1D2C-3C77-484C-9813-4E3A0EFEE2A5}" type="parTrans" cxnId="{8B4167F5-5669-43BF-B8BD-B29BB37571A1}">
      <dgm:prSet/>
      <dgm:spPr/>
      <dgm:t>
        <a:bodyPr/>
        <a:lstStyle/>
        <a:p>
          <a:endParaRPr lang="es-CO"/>
        </a:p>
      </dgm:t>
    </dgm:pt>
    <dgm:pt modelId="{5D3FB30D-8BFA-46A5-9F27-D450713B9C76}" type="sibTrans" cxnId="{8B4167F5-5669-43BF-B8BD-B29BB37571A1}">
      <dgm:prSet/>
      <dgm:spPr/>
      <dgm:t>
        <a:bodyPr/>
        <a:lstStyle/>
        <a:p>
          <a:endParaRPr lang="es-CO"/>
        </a:p>
      </dgm:t>
    </dgm:pt>
    <dgm:pt modelId="{A45E325D-5BE7-4499-B0A7-F8EBF4300A59}" type="pres">
      <dgm:prSet presAssocID="{64DD03B1-343C-45B9-9921-A60311E10054}" presName="Name0" presStyleCnt="0">
        <dgm:presLayoutVars>
          <dgm:chMax val="2"/>
          <dgm:dir/>
          <dgm:animOne val="branch"/>
          <dgm:animLvl val="lvl"/>
          <dgm:resizeHandles val="exact"/>
        </dgm:presLayoutVars>
      </dgm:prSet>
      <dgm:spPr/>
      <dgm:t>
        <a:bodyPr/>
        <a:lstStyle/>
        <a:p>
          <a:endParaRPr lang="es-CO"/>
        </a:p>
      </dgm:t>
    </dgm:pt>
    <dgm:pt modelId="{56F5BE87-D032-4067-BB02-53208890271E}" type="pres">
      <dgm:prSet presAssocID="{64DD03B1-343C-45B9-9921-A60311E10054}" presName="Background" presStyleLbl="node1" presStyleIdx="0" presStyleCnt="1"/>
      <dgm:spPr>
        <a:solidFill>
          <a:schemeClr val="bg1"/>
        </a:solidFill>
        <a:ln w="28575">
          <a:solidFill>
            <a:schemeClr val="tx1"/>
          </a:solidFill>
        </a:ln>
      </dgm:spPr>
    </dgm:pt>
    <dgm:pt modelId="{9CEE02A2-6127-41F5-A837-6300FED96658}" type="pres">
      <dgm:prSet presAssocID="{64DD03B1-343C-45B9-9921-A60311E10054}" presName="Divider" presStyleLbl="callout" presStyleIdx="0" presStyleCnt="1"/>
      <dgm:spPr/>
    </dgm:pt>
    <dgm:pt modelId="{23670A06-A956-4D9A-AEFA-5F55E1030896}" type="pres">
      <dgm:prSet presAssocID="{64DD03B1-343C-45B9-9921-A60311E10054}" presName="ChildText1" presStyleLbl="revTx" presStyleIdx="0" presStyleCnt="0" custScaleX="115385">
        <dgm:presLayoutVars>
          <dgm:chMax val="0"/>
          <dgm:chPref val="0"/>
          <dgm:bulletEnabled val="1"/>
        </dgm:presLayoutVars>
      </dgm:prSet>
      <dgm:spPr/>
      <dgm:t>
        <a:bodyPr/>
        <a:lstStyle/>
        <a:p>
          <a:endParaRPr lang="es-CO"/>
        </a:p>
      </dgm:t>
    </dgm:pt>
    <dgm:pt modelId="{64ECE15C-6F83-460F-9F26-941C176B1937}" type="pres">
      <dgm:prSet presAssocID="{64DD03B1-343C-45B9-9921-A60311E10054}" presName="ChildText2" presStyleLbl="revTx" presStyleIdx="0" presStyleCnt="0">
        <dgm:presLayoutVars>
          <dgm:chMax val="0"/>
          <dgm:chPref val="0"/>
          <dgm:bulletEnabled val="1"/>
        </dgm:presLayoutVars>
      </dgm:prSet>
      <dgm:spPr/>
      <dgm:t>
        <a:bodyPr/>
        <a:lstStyle/>
        <a:p>
          <a:endParaRPr lang="es-CO"/>
        </a:p>
      </dgm:t>
    </dgm:pt>
    <dgm:pt modelId="{85FEC212-3DA5-4901-89C6-FBB15B49B25E}" type="pres">
      <dgm:prSet presAssocID="{64DD03B1-343C-45B9-9921-A60311E10054}" presName="ParentText1" presStyleLbl="revTx" presStyleIdx="0" presStyleCnt="0">
        <dgm:presLayoutVars>
          <dgm:chMax val="1"/>
          <dgm:chPref val="1"/>
        </dgm:presLayoutVars>
      </dgm:prSet>
      <dgm:spPr/>
      <dgm:t>
        <a:bodyPr/>
        <a:lstStyle/>
        <a:p>
          <a:endParaRPr lang="es-CO"/>
        </a:p>
      </dgm:t>
    </dgm:pt>
    <dgm:pt modelId="{FB6AF45A-7183-4729-A900-3724D194CF45}" type="pres">
      <dgm:prSet presAssocID="{64DD03B1-343C-45B9-9921-A60311E10054}" presName="ParentShape1" presStyleLbl="alignImgPlace1" presStyleIdx="0" presStyleCnt="2">
        <dgm:presLayoutVars/>
      </dgm:prSet>
      <dgm:spPr/>
      <dgm:t>
        <a:bodyPr/>
        <a:lstStyle/>
        <a:p>
          <a:endParaRPr lang="es-CO"/>
        </a:p>
      </dgm:t>
    </dgm:pt>
    <dgm:pt modelId="{EC75ED00-279D-4689-B5D1-4B7E15097C13}" type="pres">
      <dgm:prSet presAssocID="{64DD03B1-343C-45B9-9921-A60311E10054}" presName="ParentText2" presStyleLbl="revTx" presStyleIdx="0" presStyleCnt="0">
        <dgm:presLayoutVars>
          <dgm:chMax val="1"/>
          <dgm:chPref val="1"/>
        </dgm:presLayoutVars>
      </dgm:prSet>
      <dgm:spPr/>
      <dgm:t>
        <a:bodyPr/>
        <a:lstStyle/>
        <a:p>
          <a:endParaRPr lang="es-CO"/>
        </a:p>
      </dgm:t>
    </dgm:pt>
    <dgm:pt modelId="{50B361FB-7D7F-421D-82C2-BDF9CA45B537}" type="pres">
      <dgm:prSet presAssocID="{64DD03B1-343C-45B9-9921-A60311E10054}" presName="ParentShape2" presStyleLbl="alignImgPlace1" presStyleIdx="1" presStyleCnt="2">
        <dgm:presLayoutVars/>
      </dgm:prSet>
      <dgm:spPr/>
      <dgm:t>
        <a:bodyPr/>
        <a:lstStyle/>
        <a:p>
          <a:endParaRPr lang="es-CO"/>
        </a:p>
      </dgm:t>
    </dgm:pt>
  </dgm:ptLst>
  <dgm:cxnLst>
    <dgm:cxn modelId="{DE12A25D-44ED-4D35-A54A-E9789C143F64}" type="presOf" srcId="{149673CD-4134-44DF-B029-8E9F6A87D3E0}" destId="{EC75ED00-279D-4689-B5D1-4B7E15097C13}" srcOrd="0" destOrd="0" presId="urn:microsoft.com/office/officeart/2009/3/layout/OpposingIdeas"/>
    <dgm:cxn modelId="{8B4167F5-5669-43BF-B8BD-B29BB37571A1}" srcId="{149673CD-4134-44DF-B029-8E9F6A87D3E0}" destId="{BAA0B9FC-DEBF-4FFF-91DC-E693CAD9597E}" srcOrd="0" destOrd="0" parTransId="{238D1D2C-3C77-484C-9813-4E3A0EFEE2A5}" sibTransId="{5D3FB30D-8BFA-46A5-9F27-D450713B9C76}"/>
    <dgm:cxn modelId="{BB4C8F9A-F9F2-4BC3-8B4A-53D883BAC7D5}" type="presOf" srcId="{ED9DACCB-E823-489B-B009-1A5321C8C2AB}" destId="{23670A06-A956-4D9A-AEFA-5F55E1030896}" srcOrd="0" destOrd="0" presId="urn:microsoft.com/office/officeart/2009/3/layout/OpposingIdeas"/>
    <dgm:cxn modelId="{9026BA88-0E6B-4624-B143-CA28E9C88F59}" srcId="{64DD03B1-343C-45B9-9921-A60311E10054}" destId="{149673CD-4134-44DF-B029-8E9F6A87D3E0}" srcOrd="1" destOrd="0" parTransId="{F2645600-933E-4D1E-A8B6-B6737ACCAEDE}" sibTransId="{74021FF8-CC32-4777-A759-C2B5E007529E}"/>
    <dgm:cxn modelId="{20B399F7-1B8D-4EF5-81AD-A151196BD6D8}" type="presOf" srcId="{1D100B61-62DD-4AD0-9A1C-0BEB609E21CC}" destId="{FB6AF45A-7183-4729-A900-3724D194CF45}" srcOrd="1" destOrd="0" presId="urn:microsoft.com/office/officeart/2009/3/layout/OpposingIdeas"/>
    <dgm:cxn modelId="{7367410E-6654-40C1-AB28-F5A99994FCFC}" srcId="{64DD03B1-343C-45B9-9921-A60311E10054}" destId="{1D100B61-62DD-4AD0-9A1C-0BEB609E21CC}" srcOrd="0" destOrd="0" parTransId="{0604719B-CFCF-4AA4-89DC-43F7B35A3CE0}" sibTransId="{8F9DD1CD-F3CB-47C3-983D-9C0D3FD82265}"/>
    <dgm:cxn modelId="{5D5CB655-9D13-43F9-B561-6AEAAA82739C}" type="presOf" srcId="{64DD03B1-343C-45B9-9921-A60311E10054}" destId="{A45E325D-5BE7-4499-B0A7-F8EBF4300A59}" srcOrd="0" destOrd="0" presId="urn:microsoft.com/office/officeart/2009/3/layout/OpposingIdeas"/>
    <dgm:cxn modelId="{06752B2D-C91E-4C99-934B-4C4B91041F0C}" type="presOf" srcId="{149673CD-4134-44DF-B029-8E9F6A87D3E0}" destId="{50B361FB-7D7F-421D-82C2-BDF9CA45B537}" srcOrd="1" destOrd="0" presId="urn:microsoft.com/office/officeart/2009/3/layout/OpposingIdeas"/>
    <dgm:cxn modelId="{6E610744-C644-42F8-9BAB-74C9FF44237D}" type="presOf" srcId="{BAA0B9FC-DEBF-4FFF-91DC-E693CAD9597E}" destId="{64ECE15C-6F83-460F-9F26-941C176B1937}" srcOrd="0" destOrd="0" presId="urn:microsoft.com/office/officeart/2009/3/layout/OpposingIdeas"/>
    <dgm:cxn modelId="{413FE096-2B26-478B-851C-ED852F9EBB57}" type="presOf" srcId="{1D100B61-62DD-4AD0-9A1C-0BEB609E21CC}" destId="{85FEC212-3DA5-4901-89C6-FBB15B49B25E}" srcOrd="0" destOrd="0" presId="urn:microsoft.com/office/officeart/2009/3/layout/OpposingIdeas"/>
    <dgm:cxn modelId="{BA5CB2B9-57AE-4170-BE09-3546F6D4C3B4}" srcId="{1D100B61-62DD-4AD0-9A1C-0BEB609E21CC}" destId="{ED9DACCB-E823-489B-B009-1A5321C8C2AB}" srcOrd="0" destOrd="0" parTransId="{EA3E1392-398E-4D80-A300-5F86A8522DE9}" sibTransId="{6D75DB5A-82E9-40DA-8FAD-1D2E1ED16808}"/>
    <dgm:cxn modelId="{AA2195CC-0F2D-4F94-99FB-475988BE8845}" type="presParOf" srcId="{A45E325D-5BE7-4499-B0A7-F8EBF4300A59}" destId="{56F5BE87-D032-4067-BB02-53208890271E}" srcOrd="0" destOrd="0" presId="urn:microsoft.com/office/officeart/2009/3/layout/OpposingIdeas"/>
    <dgm:cxn modelId="{1C68ED26-87DF-466B-B0CB-146E4FDA710F}" type="presParOf" srcId="{A45E325D-5BE7-4499-B0A7-F8EBF4300A59}" destId="{9CEE02A2-6127-41F5-A837-6300FED96658}" srcOrd="1" destOrd="0" presId="urn:microsoft.com/office/officeart/2009/3/layout/OpposingIdeas"/>
    <dgm:cxn modelId="{441D8A96-E153-4C8F-A7C1-250351D1160D}" type="presParOf" srcId="{A45E325D-5BE7-4499-B0A7-F8EBF4300A59}" destId="{23670A06-A956-4D9A-AEFA-5F55E1030896}" srcOrd="2" destOrd="0" presId="urn:microsoft.com/office/officeart/2009/3/layout/OpposingIdeas"/>
    <dgm:cxn modelId="{4895D1D5-86AC-41D9-812B-BCB05FE36E6E}" type="presParOf" srcId="{A45E325D-5BE7-4499-B0A7-F8EBF4300A59}" destId="{64ECE15C-6F83-460F-9F26-941C176B1937}" srcOrd="3" destOrd="0" presId="urn:microsoft.com/office/officeart/2009/3/layout/OpposingIdeas"/>
    <dgm:cxn modelId="{DACD48BF-E553-4290-B32E-267B2B268BD6}" type="presParOf" srcId="{A45E325D-5BE7-4499-B0A7-F8EBF4300A59}" destId="{85FEC212-3DA5-4901-89C6-FBB15B49B25E}" srcOrd="4" destOrd="0" presId="urn:microsoft.com/office/officeart/2009/3/layout/OpposingIdeas"/>
    <dgm:cxn modelId="{51955439-8F11-4D0B-9F47-E6F0BB82F329}" type="presParOf" srcId="{A45E325D-5BE7-4499-B0A7-F8EBF4300A59}" destId="{FB6AF45A-7183-4729-A900-3724D194CF45}" srcOrd="5" destOrd="0" presId="urn:microsoft.com/office/officeart/2009/3/layout/OpposingIdeas"/>
    <dgm:cxn modelId="{4AEDDAD2-3098-4946-AB3A-DCA77095F767}" type="presParOf" srcId="{A45E325D-5BE7-4499-B0A7-F8EBF4300A59}" destId="{EC75ED00-279D-4689-B5D1-4B7E15097C13}" srcOrd="6" destOrd="0" presId="urn:microsoft.com/office/officeart/2009/3/layout/OpposingIdeas"/>
    <dgm:cxn modelId="{D0E073EA-C3BA-45F5-92C6-603D18C0E7EC}" type="presParOf" srcId="{A45E325D-5BE7-4499-B0A7-F8EBF4300A59}" destId="{50B361FB-7D7F-421D-82C2-BDF9CA45B537}" srcOrd="7" destOrd="0" presId="urn:microsoft.com/office/officeart/2009/3/layout/OpposingIdea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1CE6E-53FE-4A0F-AF4F-6F37EE8F3FCF}">
      <dsp:nvSpPr>
        <dsp:cNvPr id="0" name=""/>
        <dsp:cNvSpPr/>
      </dsp:nvSpPr>
      <dsp:spPr>
        <a:xfrm>
          <a:off x="0" y="1348533"/>
          <a:ext cx="10973216" cy="1638000"/>
        </a:xfrm>
        <a:prstGeom prst="rect">
          <a:avLst/>
        </a:prstGeom>
        <a:no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643" tIns="1353820" rIns="851643" bIns="113792" numCol="1" spcCol="1270" anchor="t" anchorCtr="0">
          <a:noAutofit/>
        </a:bodyPr>
        <a:lstStyle/>
        <a:p>
          <a:pPr marL="171450" lvl="1" indent="-171450" algn="l" defTabSz="711200">
            <a:lnSpc>
              <a:spcPct val="90000"/>
            </a:lnSpc>
            <a:spcBef>
              <a:spcPct val="0"/>
            </a:spcBef>
            <a:spcAft>
              <a:spcPct val="15000"/>
            </a:spcAft>
            <a:buChar char="••"/>
          </a:pPr>
          <a:endParaRPr lang="es-CO" sz="1600" kern="1200" dirty="0">
            <a:solidFill>
              <a:schemeClr val="tx1"/>
            </a:solidFill>
          </a:endParaRPr>
        </a:p>
      </dsp:txBody>
      <dsp:txXfrm>
        <a:off x="0" y="1348533"/>
        <a:ext cx="10973216" cy="1638000"/>
      </dsp:txXfrm>
    </dsp:sp>
    <dsp:sp modelId="{141780B8-486D-440B-83DD-C1091AA85DDC}">
      <dsp:nvSpPr>
        <dsp:cNvPr id="0" name=""/>
        <dsp:cNvSpPr/>
      </dsp:nvSpPr>
      <dsp:spPr>
        <a:xfrm>
          <a:off x="548660" y="389133"/>
          <a:ext cx="7681251" cy="1918800"/>
        </a:xfrm>
        <a:prstGeom prst="roundRect">
          <a:avLst/>
        </a:prstGeom>
        <a:solidFill>
          <a:schemeClr val="bg1"/>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33" tIns="0" rIns="290333" bIns="0" numCol="1" spcCol="1270" anchor="ctr" anchorCtr="0">
          <a:noAutofit/>
        </a:bodyPr>
        <a:lstStyle/>
        <a:p>
          <a:pPr lvl="0" algn="l" defTabSz="711200">
            <a:lnSpc>
              <a:spcPct val="90000"/>
            </a:lnSpc>
            <a:spcBef>
              <a:spcPct val="0"/>
            </a:spcBef>
            <a:spcAft>
              <a:spcPct val="35000"/>
            </a:spcAft>
          </a:pPr>
          <a:r>
            <a:rPr lang="es-CO" sz="1600" kern="1200" dirty="0">
              <a:solidFill>
                <a:schemeClr val="tx1"/>
              </a:solidFill>
            </a:rPr>
            <a:t>Es una enfermedad común prevenible y tratable, que se caracteriza por una limitación persistente del flujo de aire, generalmente progresiva y asociada a una respuesta inflamatoria crónica en las vías respiratorias y en los pulmones generada por partículas nocivas o gases</a:t>
          </a:r>
          <a:r>
            <a:rPr lang="es-CO" sz="1400" kern="1200" dirty="0">
              <a:solidFill>
                <a:schemeClr val="tx1"/>
              </a:solidFill>
            </a:rPr>
            <a:t>.</a:t>
          </a:r>
        </a:p>
      </dsp:txBody>
      <dsp:txXfrm>
        <a:off x="642328" y="482801"/>
        <a:ext cx="7493915" cy="173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2A417-ADB4-47E4-8203-F3A90269484E}">
      <dsp:nvSpPr>
        <dsp:cNvPr id="0" name=""/>
        <dsp:cNvSpPr/>
      </dsp:nvSpPr>
      <dsp:spPr>
        <a:xfrm>
          <a:off x="0" y="0"/>
          <a:ext cx="9439421" cy="1553348"/>
        </a:xfrm>
        <a:prstGeom prst="roundRect">
          <a:avLst>
            <a:gd name="adj" fmla="val 10000"/>
          </a:avLst>
        </a:prstGeom>
        <a:solidFill>
          <a:schemeClr val="bg1"/>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buNone/>
          </a:pPr>
          <a:r>
            <a:rPr lang="es-CO" sz="2400" kern="1200" dirty="0">
              <a:solidFill>
                <a:schemeClr val="accent5">
                  <a:lumMod val="75000"/>
                </a:schemeClr>
              </a:solidFill>
              <a:latin typeface="+mn-lt"/>
            </a:rPr>
            <a:t>Fumadores de cigarrillo (1,2,3) </a:t>
          </a:r>
          <a:endParaRPr lang="es-CO" sz="1800" kern="1200" dirty="0">
            <a:solidFill>
              <a:schemeClr val="tx1"/>
            </a:solidFill>
            <a:latin typeface="Cambria"/>
            <a:ea typeface="+mn-ea"/>
            <a:cs typeface="+mn-cs"/>
          </a:endParaRPr>
        </a:p>
      </dsp:txBody>
      <dsp:txXfrm>
        <a:off x="2088715" y="45496"/>
        <a:ext cx="7305209" cy="1462356"/>
      </dsp:txXfrm>
    </dsp:sp>
    <dsp:sp modelId="{493E4894-F1A1-49C0-AB4E-1C29C224A6F2}">
      <dsp:nvSpPr>
        <dsp:cNvPr id="0" name=""/>
        <dsp:cNvSpPr/>
      </dsp:nvSpPr>
      <dsp:spPr>
        <a:xfrm>
          <a:off x="155334" y="136905"/>
          <a:ext cx="1887884" cy="1242678"/>
        </a:xfrm>
        <a:prstGeom prst="roundRect">
          <a:avLst>
            <a:gd name="adj" fmla="val 10000"/>
          </a:avLst>
        </a:prstGeom>
        <a:blipFill rotWithShape="1">
          <a:blip xmlns:r="http://schemas.openxmlformats.org/officeDocument/2006/relationships" r:embed="rId1"/>
          <a:srcRect/>
          <a:stretch>
            <a:fillRect t="-19000" b="-19000"/>
          </a:stretch>
        </a:blip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CC967C1-5DE4-4641-B1D1-FA4969D541E6}">
      <dsp:nvSpPr>
        <dsp:cNvPr id="0" name=""/>
        <dsp:cNvSpPr/>
      </dsp:nvSpPr>
      <dsp:spPr>
        <a:xfrm>
          <a:off x="0" y="1665267"/>
          <a:ext cx="9439421" cy="1553348"/>
        </a:xfrm>
        <a:prstGeom prst="roundRect">
          <a:avLst>
            <a:gd name="adj" fmla="val 10000"/>
          </a:avLst>
        </a:prstGeom>
        <a:solidFill>
          <a:schemeClr val="bg1"/>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endParaRPr lang="es-CO" sz="2000" kern="1200" dirty="0">
            <a:solidFill>
              <a:schemeClr val="accent5">
                <a:lumMod val="75000"/>
              </a:schemeClr>
            </a:solidFill>
          </a:endParaRPr>
        </a:p>
        <a:p>
          <a:pPr marL="0" marR="0" lvl="0" indent="0" algn="l" defTabSz="914400" eaLnBrk="1" fontAlgn="auto" latinLnBrk="0" hangingPunct="1">
            <a:lnSpc>
              <a:spcPct val="100000"/>
            </a:lnSpc>
            <a:spcBef>
              <a:spcPct val="0"/>
            </a:spcBef>
            <a:spcAft>
              <a:spcPts val="0"/>
            </a:spcAft>
            <a:buClrTx/>
            <a:buSzTx/>
            <a:buFontTx/>
            <a:buNone/>
            <a:tabLst/>
            <a:defRPr/>
          </a:pPr>
          <a:r>
            <a:rPr lang="es-CO" sz="2000" kern="1200" dirty="0">
              <a:solidFill>
                <a:schemeClr val="accent5">
                  <a:lumMod val="75000"/>
                </a:schemeClr>
              </a:solidFill>
            </a:rPr>
            <a:t>Exposición  al humo de leña y otros combustibles de origen orgánico (biomasa)</a:t>
          </a:r>
          <a:r>
            <a:rPr lang="es-CO" sz="2000" kern="1200" dirty="0">
              <a:solidFill>
                <a:schemeClr val="accent5">
                  <a:lumMod val="75000"/>
                </a:schemeClr>
              </a:solidFill>
              <a:latin typeface="+mn-lt"/>
            </a:rPr>
            <a:t>(1,2,3,4)</a:t>
          </a:r>
          <a:endParaRPr lang="es-CO" sz="2000" kern="1200" dirty="0">
            <a:solidFill>
              <a:schemeClr val="accent5">
                <a:lumMod val="75000"/>
              </a:schemeClr>
            </a:solidFill>
          </a:endParaRPr>
        </a:p>
        <a:p>
          <a:pPr marL="0" marR="0" lvl="0" indent="0" algn="l" defTabSz="914400" eaLnBrk="1" fontAlgn="auto" latinLnBrk="0" hangingPunct="1">
            <a:lnSpc>
              <a:spcPct val="100000"/>
            </a:lnSpc>
            <a:spcBef>
              <a:spcPct val="0"/>
            </a:spcBef>
            <a:spcAft>
              <a:spcPts val="0"/>
            </a:spcAft>
            <a:buClrTx/>
            <a:buSzTx/>
            <a:buFontTx/>
            <a:buNone/>
            <a:tabLst/>
            <a:defRPr/>
          </a:pPr>
          <a:endParaRPr lang="es-CO" sz="1600" kern="1200" dirty="0">
            <a:solidFill>
              <a:schemeClr val="tx1"/>
            </a:solidFill>
            <a:latin typeface="+mn-lt"/>
            <a:ea typeface="+mn-ea"/>
            <a:cs typeface="+mn-cs"/>
          </a:endParaRPr>
        </a:p>
        <a:p>
          <a:pPr marL="171450" lvl="1" indent="0" algn="l" defTabSz="711200">
            <a:lnSpc>
              <a:spcPct val="90000"/>
            </a:lnSpc>
            <a:spcBef>
              <a:spcPct val="0"/>
            </a:spcBef>
            <a:spcAft>
              <a:spcPct val="15000"/>
            </a:spcAft>
            <a:buChar char="••"/>
          </a:pPr>
          <a:endParaRPr lang="es-CO" sz="1600" kern="1200" dirty="0">
            <a:solidFill>
              <a:schemeClr val="tx1"/>
            </a:solidFill>
            <a:latin typeface="+mn-lt"/>
            <a:ea typeface="+mn-ea"/>
            <a:cs typeface="+mn-cs"/>
          </a:endParaRPr>
        </a:p>
        <a:p>
          <a:pPr marL="171450" lvl="1" indent="0" algn="l" defTabSz="711200">
            <a:lnSpc>
              <a:spcPct val="90000"/>
            </a:lnSpc>
            <a:spcBef>
              <a:spcPct val="0"/>
            </a:spcBef>
            <a:spcAft>
              <a:spcPct val="15000"/>
            </a:spcAft>
            <a:buChar char="••"/>
          </a:pPr>
          <a:endParaRPr lang="es-CO" sz="1600" kern="1200" dirty="0">
            <a:solidFill>
              <a:schemeClr val="tx1"/>
            </a:solidFill>
            <a:latin typeface="+mn-lt"/>
            <a:ea typeface="+mn-ea"/>
            <a:cs typeface="+mn-cs"/>
          </a:endParaRPr>
        </a:p>
      </dsp:txBody>
      <dsp:txXfrm>
        <a:off x="2088715" y="1710763"/>
        <a:ext cx="7305209" cy="1462356"/>
      </dsp:txXfrm>
    </dsp:sp>
    <dsp:sp modelId="{170AE9DF-E006-459B-9614-286DCC5387F9}">
      <dsp:nvSpPr>
        <dsp:cNvPr id="0" name=""/>
        <dsp:cNvSpPr/>
      </dsp:nvSpPr>
      <dsp:spPr>
        <a:xfrm>
          <a:off x="155334" y="1864018"/>
          <a:ext cx="1887884" cy="1242678"/>
        </a:xfrm>
        <a:prstGeom prst="roundRect">
          <a:avLst>
            <a:gd name="adj" fmla="val 10000"/>
          </a:avLst>
        </a:prstGeom>
        <a:blipFill rotWithShape="1">
          <a:blip xmlns:r="http://schemas.openxmlformats.org/officeDocument/2006/relationships" r:embed="rId2"/>
          <a:srcRect/>
          <a:stretch>
            <a:fillRect t="-19000" b="-19000"/>
          </a:stretch>
        </a:blip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609C028-C26E-41D4-B900-76DAF5D7D284}">
      <dsp:nvSpPr>
        <dsp:cNvPr id="0" name=""/>
        <dsp:cNvSpPr/>
      </dsp:nvSpPr>
      <dsp:spPr>
        <a:xfrm>
          <a:off x="0" y="3417366"/>
          <a:ext cx="9439421" cy="1553348"/>
        </a:xfrm>
        <a:prstGeom prst="roundRect">
          <a:avLst>
            <a:gd name="adj" fmla="val 10000"/>
          </a:avLst>
        </a:prstGeom>
        <a:solidFill>
          <a:schemeClr val="bg1"/>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s-CO" sz="2400" kern="1200" dirty="0">
            <a:solidFill>
              <a:schemeClr val="accent5">
                <a:lumMod val="75000"/>
              </a:schemeClr>
            </a:solidFill>
          </a:endParaRPr>
        </a:p>
        <a:p>
          <a:pPr lvl="0" algn="l" defTabSz="1066800">
            <a:lnSpc>
              <a:spcPct val="90000"/>
            </a:lnSpc>
            <a:spcBef>
              <a:spcPct val="0"/>
            </a:spcBef>
            <a:spcAft>
              <a:spcPct val="35000"/>
            </a:spcAft>
          </a:pPr>
          <a:r>
            <a:rPr lang="es-CO" sz="2400" kern="1200" dirty="0">
              <a:solidFill>
                <a:schemeClr val="accent5">
                  <a:lumMod val="75000"/>
                </a:schemeClr>
              </a:solidFill>
            </a:rPr>
            <a:t>Contaminación  </a:t>
          </a:r>
          <a:r>
            <a:rPr lang="es-CO" sz="2400" kern="1200">
              <a:solidFill>
                <a:schemeClr val="accent5">
                  <a:lumMod val="75000"/>
                </a:schemeClr>
              </a:solidFill>
            </a:rPr>
            <a:t>Ambiental  Urbana</a:t>
          </a:r>
          <a:r>
            <a:rPr lang="es-CO" sz="2400" kern="1200" dirty="0">
              <a:solidFill>
                <a:schemeClr val="accent5">
                  <a:lumMod val="75000"/>
                </a:schemeClr>
              </a:solidFill>
            </a:rPr>
            <a:t>. </a:t>
          </a:r>
          <a:r>
            <a:rPr lang="es-CO" sz="2400" kern="1200" dirty="0">
              <a:solidFill>
                <a:schemeClr val="accent5">
                  <a:lumMod val="75000"/>
                </a:schemeClr>
              </a:solidFill>
              <a:latin typeface="+mn-lt"/>
            </a:rPr>
            <a:t>(1,2,3)</a:t>
          </a:r>
          <a:endParaRPr lang="es-CO" sz="2000" kern="1200" dirty="0">
            <a:solidFill>
              <a:schemeClr val="tx1"/>
            </a:solidFill>
            <a:latin typeface="+mn-lt"/>
            <a:ea typeface="+mn-ea"/>
            <a:cs typeface="+mn-cs"/>
          </a:endParaRPr>
        </a:p>
        <a:p>
          <a:pPr marL="171450" lvl="1" indent="-171450" algn="l" defTabSz="711200">
            <a:lnSpc>
              <a:spcPct val="90000"/>
            </a:lnSpc>
            <a:spcBef>
              <a:spcPct val="0"/>
            </a:spcBef>
            <a:spcAft>
              <a:spcPct val="15000"/>
            </a:spcAft>
            <a:buChar char="••"/>
          </a:pPr>
          <a:endParaRPr lang="es-CO" sz="1600" kern="1200" dirty="0">
            <a:solidFill>
              <a:schemeClr val="tx1"/>
            </a:solidFill>
            <a:latin typeface="+mn-lt"/>
            <a:ea typeface="+mn-ea"/>
            <a:cs typeface="+mn-cs"/>
          </a:endParaRPr>
        </a:p>
        <a:p>
          <a:pPr marL="114300" lvl="1" indent="-114300" algn="l" defTabSz="577850">
            <a:lnSpc>
              <a:spcPct val="90000"/>
            </a:lnSpc>
            <a:spcBef>
              <a:spcPct val="0"/>
            </a:spcBef>
            <a:spcAft>
              <a:spcPct val="15000"/>
            </a:spcAft>
            <a:buChar char="••"/>
          </a:pPr>
          <a:endParaRPr lang="es-CO" sz="1300" kern="1200" dirty="0">
            <a:solidFill>
              <a:sysClr val="window" lastClr="FFFFFF"/>
            </a:solidFill>
            <a:latin typeface="Cambria"/>
            <a:ea typeface="+mn-ea"/>
            <a:cs typeface="+mn-cs"/>
          </a:endParaRPr>
        </a:p>
      </dsp:txBody>
      <dsp:txXfrm>
        <a:off x="2088715" y="3462862"/>
        <a:ext cx="7305209" cy="1462356"/>
      </dsp:txXfrm>
    </dsp:sp>
    <dsp:sp modelId="{30799816-730B-41A3-916E-6EA69750A2E0}">
      <dsp:nvSpPr>
        <dsp:cNvPr id="0" name=""/>
        <dsp:cNvSpPr/>
      </dsp:nvSpPr>
      <dsp:spPr>
        <a:xfrm>
          <a:off x="155334" y="3572701"/>
          <a:ext cx="1887884" cy="1242678"/>
        </a:xfrm>
        <a:prstGeom prst="roundRect">
          <a:avLst>
            <a:gd name="adj" fmla="val 10000"/>
          </a:avLst>
        </a:prstGeom>
        <a:blipFill rotWithShape="1">
          <a:blip xmlns:r="http://schemas.openxmlformats.org/officeDocument/2006/relationships" r:embed="rId3"/>
          <a:srcRect/>
          <a:stretch>
            <a:fillRect t="-5000" b="-5000"/>
          </a:stretch>
        </a:blip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DD524-C940-43A0-A293-DEAAB3F2B316}">
      <dsp:nvSpPr>
        <dsp:cNvPr id="0" name=""/>
        <dsp:cNvSpPr/>
      </dsp:nvSpPr>
      <dsp:spPr>
        <a:xfrm>
          <a:off x="0" y="0"/>
          <a:ext cx="10065433" cy="2379823"/>
        </a:xfrm>
        <a:prstGeom prst="roundRect">
          <a:avLst>
            <a:gd name="adj" fmla="val 10000"/>
          </a:avLst>
        </a:prstGeom>
        <a:solidFill>
          <a:schemeClr val="bg1"/>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endParaRPr lang="es-CO" sz="2400" kern="1200" dirty="0">
            <a:solidFill>
              <a:schemeClr val="accent5">
                <a:lumMod val="75000"/>
              </a:schemeClr>
            </a:solidFill>
          </a:endParaRPr>
        </a:p>
        <a:p>
          <a:pPr lvl="0" algn="just" defTabSz="1066800">
            <a:lnSpc>
              <a:spcPct val="90000"/>
            </a:lnSpc>
            <a:spcBef>
              <a:spcPct val="0"/>
            </a:spcBef>
            <a:spcAft>
              <a:spcPct val="35000"/>
            </a:spcAft>
          </a:pPr>
          <a:r>
            <a:rPr lang="es-CO" sz="2400" kern="1200" dirty="0">
              <a:solidFill>
                <a:schemeClr val="accent5">
                  <a:lumMod val="75000"/>
                </a:schemeClr>
              </a:solidFill>
            </a:rPr>
            <a:t>Exposición prolongada o intensa a partículas de polvo o sustancias químicas en el trabajo (vapores, irritantes, humos). </a:t>
          </a:r>
          <a:r>
            <a:rPr lang="es-CO" sz="2400" kern="1200" dirty="0">
              <a:solidFill>
                <a:schemeClr val="accent5">
                  <a:lumMod val="75000"/>
                </a:schemeClr>
              </a:solidFill>
              <a:latin typeface="+mn-lt"/>
            </a:rPr>
            <a:t>(1,2,3)</a:t>
          </a:r>
          <a:endParaRPr lang="es-CO" sz="2000" kern="1200" dirty="0">
            <a:solidFill>
              <a:schemeClr val="tx1"/>
            </a:solidFill>
            <a:latin typeface="Cambria"/>
            <a:ea typeface="+mn-ea"/>
            <a:cs typeface="+mn-cs"/>
          </a:endParaRPr>
        </a:p>
        <a:p>
          <a:pPr marL="228600" lvl="1" indent="-228600" algn="l" defTabSz="889000">
            <a:lnSpc>
              <a:spcPct val="90000"/>
            </a:lnSpc>
            <a:spcBef>
              <a:spcPct val="0"/>
            </a:spcBef>
            <a:spcAft>
              <a:spcPct val="15000"/>
            </a:spcAft>
            <a:buChar char="••"/>
          </a:pPr>
          <a:endParaRPr lang="es-CO" sz="2000" kern="1200" dirty="0">
            <a:solidFill>
              <a:schemeClr val="tx1"/>
            </a:solidFill>
            <a:latin typeface="Cambria"/>
            <a:ea typeface="+mn-ea"/>
            <a:cs typeface="+mn-cs"/>
          </a:endParaRPr>
        </a:p>
      </dsp:txBody>
      <dsp:txXfrm>
        <a:off x="2320771" y="69703"/>
        <a:ext cx="7674958" cy="2240417"/>
      </dsp:txXfrm>
    </dsp:sp>
    <dsp:sp modelId="{2F63ACA6-4390-45AD-822F-A24D64C8B9A7}">
      <dsp:nvSpPr>
        <dsp:cNvPr id="0" name=""/>
        <dsp:cNvSpPr/>
      </dsp:nvSpPr>
      <dsp:spPr>
        <a:xfrm>
          <a:off x="255939" y="311490"/>
          <a:ext cx="2013086" cy="1903858"/>
        </a:xfrm>
        <a:prstGeom prst="roundRect">
          <a:avLst>
            <a:gd name="adj" fmla="val 10000"/>
          </a:avLst>
        </a:prstGeom>
        <a:blipFill rotWithShape="1">
          <a:blip xmlns:r="http://schemas.openxmlformats.org/officeDocument/2006/relationships" r:embed="rId1"/>
          <a:srcRect/>
          <a:stretch>
            <a:fillRect t="-17000" b="-17000"/>
          </a:stretch>
        </a:blip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CADB3026-764B-4194-9DF9-E2715DDCC3E0}">
      <dsp:nvSpPr>
        <dsp:cNvPr id="0" name=""/>
        <dsp:cNvSpPr/>
      </dsp:nvSpPr>
      <dsp:spPr>
        <a:xfrm>
          <a:off x="0" y="2617805"/>
          <a:ext cx="10065433" cy="2379823"/>
        </a:xfrm>
        <a:prstGeom prst="roundRect">
          <a:avLst>
            <a:gd name="adj" fmla="val 10000"/>
          </a:avLst>
        </a:prstGeom>
        <a:solidFill>
          <a:schemeClr val="bg1"/>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endParaRPr lang="es-CO" sz="2400" kern="1200" dirty="0">
            <a:solidFill>
              <a:schemeClr val="accent5">
                <a:lumMod val="75000"/>
              </a:schemeClr>
            </a:solidFill>
          </a:endParaRPr>
        </a:p>
        <a:p>
          <a:pPr lvl="0" algn="just" defTabSz="1066800">
            <a:lnSpc>
              <a:spcPct val="90000"/>
            </a:lnSpc>
            <a:spcBef>
              <a:spcPct val="0"/>
            </a:spcBef>
            <a:spcAft>
              <a:spcPct val="35000"/>
            </a:spcAft>
          </a:pPr>
          <a:r>
            <a:rPr lang="es-CO" sz="2400" kern="1200" dirty="0">
              <a:solidFill>
                <a:schemeClr val="accent5">
                  <a:lumMod val="75000"/>
                </a:schemeClr>
              </a:solidFill>
            </a:rPr>
            <a:t>Antecedente de infecciones respiratorias graves en la infancia. </a:t>
          </a:r>
          <a:r>
            <a:rPr lang="es-CO" sz="2400" kern="1200" dirty="0">
              <a:solidFill>
                <a:schemeClr val="accent5">
                  <a:lumMod val="75000"/>
                </a:schemeClr>
              </a:solidFill>
              <a:latin typeface="+mn-lt"/>
            </a:rPr>
            <a:t>(1,2,3)</a:t>
          </a:r>
          <a:endParaRPr lang="es-CO" sz="2400" kern="1200" dirty="0">
            <a:solidFill>
              <a:schemeClr val="accent5">
                <a:lumMod val="75000"/>
              </a:schemeClr>
            </a:solidFill>
          </a:endParaRPr>
        </a:p>
        <a:p>
          <a:pPr lvl="0" algn="just" defTabSz="1066800">
            <a:lnSpc>
              <a:spcPct val="90000"/>
            </a:lnSpc>
            <a:spcBef>
              <a:spcPct val="0"/>
            </a:spcBef>
            <a:spcAft>
              <a:spcPct val="35000"/>
            </a:spcAft>
          </a:pPr>
          <a:endParaRPr lang="es-CO" sz="2000" kern="1200" dirty="0">
            <a:solidFill>
              <a:schemeClr val="tx1"/>
            </a:solidFill>
            <a:latin typeface="Cambria"/>
            <a:ea typeface="+mn-ea"/>
            <a:cs typeface="+mn-cs"/>
          </a:endParaRPr>
        </a:p>
        <a:p>
          <a:pPr marL="228600" lvl="1" indent="-228600" algn="l" defTabSz="889000">
            <a:lnSpc>
              <a:spcPct val="90000"/>
            </a:lnSpc>
            <a:spcBef>
              <a:spcPct val="0"/>
            </a:spcBef>
            <a:spcAft>
              <a:spcPct val="15000"/>
            </a:spcAft>
            <a:buChar char="••"/>
          </a:pPr>
          <a:endParaRPr lang="es-CO" sz="2000" kern="1200" dirty="0">
            <a:solidFill>
              <a:schemeClr val="tx1"/>
            </a:solidFill>
            <a:latin typeface="Cambria"/>
            <a:ea typeface="+mn-ea"/>
            <a:cs typeface="+mn-cs"/>
          </a:endParaRPr>
        </a:p>
      </dsp:txBody>
      <dsp:txXfrm>
        <a:off x="2320771" y="2687508"/>
        <a:ext cx="7674958" cy="2240417"/>
      </dsp:txXfrm>
    </dsp:sp>
    <dsp:sp modelId="{8F93300B-488C-42FF-8731-EC6DD316B11F}">
      <dsp:nvSpPr>
        <dsp:cNvPr id="0" name=""/>
        <dsp:cNvSpPr/>
      </dsp:nvSpPr>
      <dsp:spPr>
        <a:xfrm>
          <a:off x="237982" y="2855788"/>
          <a:ext cx="2013086" cy="1903858"/>
        </a:xfrm>
        <a:prstGeom prst="roundRect">
          <a:avLst>
            <a:gd name="adj" fmla="val 10000"/>
          </a:avLst>
        </a:prstGeom>
        <a:blipFill rotWithShape="1">
          <a:blip xmlns:r="http://schemas.openxmlformats.org/officeDocument/2006/relationships" r:embed="rId2"/>
          <a:srcRect/>
          <a:stretch>
            <a:fillRect t="-17000" b="-17000"/>
          </a:stretch>
        </a:blip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F7AC-1BC0-4F18-884B-C5AD3E7D5D7F}">
      <dsp:nvSpPr>
        <dsp:cNvPr id="0" name=""/>
        <dsp:cNvSpPr/>
      </dsp:nvSpPr>
      <dsp:spPr>
        <a:xfrm>
          <a:off x="-5852757" y="-895922"/>
          <a:ext cx="6969302" cy="6969302"/>
        </a:xfrm>
        <a:prstGeom prst="blockArc">
          <a:avLst>
            <a:gd name="adj1" fmla="val 18900000"/>
            <a:gd name="adj2" fmla="val 2700000"/>
            <a:gd name="adj3" fmla="val 31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7721A-0F2D-4916-BBEE-804FD005AF74}">
      <dsp:nvSpPr>
        <dsp:cNvPr id="0" name=""/>
        <dsp:cNvSpPr/>
      </dsp:nvSpPr>
      <dsp:spPr>
        <a:xfrm>
          <a:off x="718631" y="338999"/>
          <a:ext cx="7050179" cy="13929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1921" tIns="40640" rIns="40640" bIns="40640" numCol="1" spcCol="1270" anchor="ctr" anchorCtr="0">
          <a:noAutofit/>
        </a:bodyPr>
        <a:lstStyle/>
        <a:p>
          <a:pPr lvl="0" algn="l" defTabSz="711200">
            <a:lnSpc>
              <a:spcPct val="90000"/>
            </a:lnSpc>
            <a:spcBef>
              <a:spcPct val="0"/>
            </a:spcBef>
            <a:spcAft>
              <a:spcPct val="35000"/>
            </a:spcAft>
          </a:pPr>
          <a:r>
            <a:rPr lang="es-CO" sz="1600" b="1" i="1" kern="1200" dirty="0">
              <a:latin typeface="Arial" panose="020B0604020202020204" pitchFamily="34" charset="0"/>
              <a:cs typeface="Arial" panose="020B0604020202020204" pitchFamily="34" charset="0"/>
            </a:rPr>
            <a:t>Deficiencia de α-1-antitripsina</a:t>
          </a:r>
          <a:r>
            <a:rPr lang="es-CO" sz="1400" b="1" i="1" kern="1200" dirty="0">
              <a:latin typeface="Arial" panose="020B0604020202020204" pitchFamily="34" charset="0"/>
              <a:cs typeface="Arial" panose="020B0604020202020204" pitchFamily="34" charset="0"/>
            </a:rPr>
            <a:t>.</a:t>
          </a:r>
          <a:endParaRPr lang="es-CO" sz="1400" kern="1200" dirty="0">
            <a:latin typeface="Arial" panose="020B0604020202020204" pitchFamily="34" charset="0"/>
            <a:cs typeface="Arial" panose="020B0604020202020204" pitchFamily="34" charset="0"/>
          </a:endParaRPr>
        </a:p>
      </dsp:txBody>
      <dsp:txXfrm>
        <a:off x="718631" y="338999"/>
        <a:ext cx="7050179" cy="1392984"/>
      </dsp:txXfrm>
    </dsp:sp>
    <dsp:sp modelId="{6F30019B-0D7C-4FFA-A268-392B4AC1C571}">
      <dsp:nvSpPr>
        <dsp:cNvPr id="0" name=""/>
        <dsp:cNvSpPr/>
      </dsp:nvSpPr>
      <dsp:spPr>
        <a:xfrm>
          <a:off x="71448" y="388309"/>
          <a:ext cx="1294364" cy="1294364"/>
        </a:xfrm>
        <a:prstGeom prst="ellipse">
          <a:avLst/>
        </a:prstGeom>
        <a:blipFill rotWithShape="0">
          <a:blip xmlns:r="http://schemas.openxmlformats.org/officeDocument/2006/relationships" r:embed="rId1"/>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6B61E61-5E2B-4C49-BCED-C08535B0A344}">
      <dsp:nvSpPr>
        <dsp:cNvPr id="0" name=""/>
        <dsp:cNvSpPr/>
      </dsp:nvSpPr>
      <dsp:spPr>
        <a:xfrm>
          <a:off x="1095032" y="2003178"/>
          <a:ext cx="6673777" cy="117109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1921" tIns="40640" rIns="40640" bIns="40640" numCol="1" spcCol="1270" anchor="ctr" anchorCtr="0">
          <a:noAutofit/>
        </a:bodyPr>
        <a:lstStyle/>
        <a:p>
          <a:pPr lvl="0" algn="l" defTabSz="711200">
            <a:lnSpc>
              <a:spcPct val="90000"/>
            </a:lnSpc>
            <a:spcBef>
              <a:spcPct val="0"/>
            </a:spcBef>
            <a:spcAft>
              <a:spcPct val="35000"/>
            </a:spcAft>
          </a:pPr>
          <a:r>
            <a:rPr lang="es-CO" sz="1600" b="1" i="1" kern="1200" dirty="0">
              <a:latin typeface="Arial" panose="020B0604020202020204" pitchFamily="34" charset="0"/>
              <a:cs typeface="Arial" panose="020B0604020202020204" pitchFamily="34" charset="0"/>
            </a:rPr>
            <a:t>Hiperreactividad bronquial</a:t>
          </a:r>
          <a:r>
            <a:rPr lang="es-CO" sz="1400" b="1" i="1" kern="1200" dirty="0">
              <a:latin typeface="Arial" panose="020B0604020202020204" pitchFamily="34" charset="0"/>
              <a:cs typeface="Arial" panose="020B0604020202020204" pitchFamily="34" charset="0"/>
            </a:rPr>
            <a:t>. (1) </a:t>
          </a:r>
          <a:r>
            <a:rPr lang="es-CO" sz="1400" kern="1200" dirty="0">
              <a:latin typeface="Arial" panose="020B0604020202020204" pitchFamily="34" charset="0"/>
              <a:cs typeface="Arial" panose="020B0604020202020204" pitchFamily="34" charset="0"/>
            </a:rPr>
            <a:t> </a:t>
          </a:r>
        </a:p>
      </dsp:txBody>
      <dsp:txXfrm>
        <a:off x="1095032" y="2003178"/>
        <a:ext cx="6673777" cy="1171099"/>
      </dsp:txXfrm>
    </dsp:sp>
    <dsp:sp modelId="{B6A0F1FE-403B-456E-B9C1-05EC6E9547B0}">
      <dsp:nvSpPr>
        <dsp:cNvPr id="0" name=""/>
        <dsp:cNvSpPr/>
      </dsp:nvSpPr>
      <dsp:spPr>
        <a:xfrm>
          <a:off x="447850" y="1941546"/>
          <a:ext cx="1294364" cy="1294364"/>
        </a:xfrm>
        <a:prstGeom prst="ellipse">
          <a:avLst/>
        </a:prstGeom>
        <a:blipFill rotWithShape="0">
          <a:blip xmlns:r="http://schemas.openxmlformats.org/officeDocument/2006/relationships" r:embed="rId2"/>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675DBC37-89C9-4D12-8DBF-A2B646F7D734}">
      <dsp:nvSpPr>
        <dsp:cNvPr id="0" name=""/>
        <dsp:cNvSpPr/>
      </dsp:nvSpPr>
      <dsp:spPr>
        <a:xfrm>
          <a:off x="718631" y="3491697"/>
          <a:ext cx="7050179" cy="130053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1921" tIns="40640" rIns="40640" bIns="40640" numCol="1" spcCol="1270" anchor="ctr" anchorCtr="0">
          <a:noAutofit/>
        </a:bodyPr>
        <a:lstStyle/>
        <a:p>
          <a:pPr lvl="0" algn="l" defTabSz="711200">
            <a:lnSpc>
              <a:spcPct val="90000"/>
            </a:lnSpc>
            <a:spcBef>
              <a:spcPct val="0"/>
            </a:spcBef>
            <a:spcAft>
              <a:spcPct val="35000"/>
            </a:spcAft>
          </a:pPr>
          <a:r>
            <a:rPr lang="es-CO" sz="1600" b="1" i="1" kern="1200" dirty="0">
              <a:latin typeface="Arial" panose="020B0604020202020204" pitchFamily="34" charset="0"/>
              <a:cs typeface="Arial" panose="020B0604020202020204" pitchFamily="34" charset="0"/>
            </a:rPr>
            <a:t>Crecimiento del pulmón</a:t>
          </a:r>
          <a:endParaRPr lang="es-CO" sz="1400" kern="1200" dirty="0">
            <a:latin typeface="Arial" panose="020B0604020202020204" pitchFamily="34" charset="0"/>
            <a:cs typeface="Arial" panose="020B0604020202020204" pitchFamily="34" charset="0"/>
          </a:endParaRPr>
        </a:p>
      </dsp:txBody>
      <dsp:txXfrm>
        <a:off x="718631" y="3491697"/>
        <a:ext cx="7050179" cy="1300535"/>
      </dsp:txXfrm>
    </dsp:sp>
    <dsp:sp modelId="{9F896E1D-F329-4FBF-B080-2B2A7D0FAC72}">
      <dsp:nvSpPr>
        <dsp:cNvPr id="0" name=""/>
        <dsp:cNvSpPr/>
      </dsp:nvSpPr>
      <dsp:spPr>
        <a:xfrm>
          <a:off x="71448" y="3494783"/>
          <a:ext cx="1294364" cy="1294364"/>
        </a:xfrm>
        <a:prstGeom prst="ellipse">
          <a:avLst/>
        </a:prstGeom>
        <a:blipFill rotWithShape="0">
          <a:blip xmlns:r="http://schemas.openxmlformats.org/officeDocument/2006/relationships" r:embed="rId3"/>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34DB2-1BD4-4B3B-A973-55D09EC0BA16}">
      <dsp:nvSpPr>
        <dsp:cNvPr id="0" name=""/>
        <dsp:cNvSpPr/>
      </dsp:nvSpPr>
      <dsp:spPr>
        <a:xfrm rot="16200000">
          <a:off x="2055994" y="1439139"/>
          <a:ext cx="3216243" cy="2252735"/>
        </a:xfrm>
        <a:prstGeom prst="round2SameRect">
          <a:avLst>
            <a:gd name="adj1" fmla="val 16670"/>
            <a:gd name="adj2" fmla="val 0"/>
          </a:avLst>
        </a:prstGeom>
        <a:solidFill>
          <a:schemeClr val="bg1"/>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133350" rIns="120015" bIns="133350" numCol="1" spcCol="1270" anchor="t" anchorCtr="0">
          <a:noAutofit/>
        </a:bodyPr>
        <a:lstStyle/>
        <a:p>
          <a:pPr lvl="0" algn="l" defTabSz="933450">
            <a:lnSpc>
              <a:spcPct val="90000"/>
            </a:lnSpc>
            <a:spcBef>
              <a:spcPct val="0"/>
            </a:spcBef>
            <a:spcAft>
              <a:spcPct val="35000"/>
            </a:spcAft>
          </a:pPr>
          <a:r>
            <a:rPr lang="es-CO" sz="2100" b="1" i="1" kern="1200" dirty="0"/>
            <a:t>Estado nutricional:</a:t>
          </a:r>
        </a:p>
        <a:p>
          <a:pPr lvl="0" algn="l" defTabSz="933450">
            <a:lnSpc>
              <a:spcPct val="90000"/>
            </a:lnSpc>
            <a:spcBef>
              <a:spcPct val="0"/>
            </a:spcBef>
            <a:spcAft>
              <a:spcPct val="35000"/>
            </a:spcAft>
          </a:pPr>
          <a:r>
            <a:rPr lang="es-CO" sz="2100" b="1" i="0" kern="1200" dirty="0"/>
            <a:t>IMC normal</a:t>
          </a:r>
        </a:p>
        <a:p>
          <a:pPr lvl="0" algn="l" defTabSz="933450">
            <a:lnSpc>
              <a:spcPct val="90000"/>
            </a:lnSpc>
            <a:spcBef>
              <a:spcPct val="0"/>
            </a:spcBef>
            <a:spcAft>
              <a:spcPct val="35000"/>
            </a:spcAft>
          </a:pPr>
          <a:r>
            <a:rPr lang="es-CO" sz="2100" b="1" i="0" kern="1200" dirty="0"/>
            <a:t>Suplementación en casos de desnutrición </a:t>
          </a:r>
          <a:endParaRPr lang="es-CO" sz="2100" i="0" kern="1200" dirty="0"/>
        </a:p>
      </dsp:txBody>
      <dsp:txXfrm rot="5400000">
        <a:off x="2647737" y="1067375"/>
        <a:ext cx="2142746" cy="2996265"/>
      </dsp:txXfrm>
    </dsp:sp>
    <dsp:sp modelId="{B3933DD3-BB40-4EB2-ADE1-9D021B16F9C6}">
      <dsp:nvSpPr>
        <dsp:cNvPr id="0" name=""/>
        <dsp:cNvSpPr/>
      </dsp:nvSpPr>
      <dsp:spPr>
        <a:xfrm rot="5400000">
          <a:off x="4417756" y="1350838"/>
          <a:ext cx="3364027" cy="2387853"/>
        </a:xfrm>
        <a:prstGeom prst="round2SameRect">
          <a:avLst>
            <a:gd name="adj1" fmla="val 16670"/>
            <a:gd name="adj2" fmla="val 0"/>
          </a:avLst>
        </a:prstGeom>
        <a:solidFill>
          <a:schemeClr val="bg1"/>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52400" rIns="91440" bIns="152400" numCol="1" spcCol="1270" anchor="t" anchorCtr="0">
          <a:noAutofit/>
        </a:bodyPr>
        <a:lstStyle/>
        <a:p>
          <a:pPr lvl="0" algn="l" defTabSz="1066800">
            <a:lnSpc>
              <a:spcPct val="90000"/>
            </a:lnSpc>
            <a:spcBef>
              <a:spcPct val="0"/>
            </a:spcBef>
            <a:spcAft>
              <a:spcPct val="35000"/>
            </a:spcAft>
          </a:pPr>
          <a:r>
            <a:rPr lang="es-CO" sz="2400" b="1" i="1" kern="1200" dirty="0"/>
            <a:t>Actividad física:</a:t>
          </a:r>
        </a:p>
        <a:p>
          <a:pPr lvl="0" algn="l" defTabSz="1066800">
            <a:lnSpc>
              <a:spcPct val="90000"/>
            </a:lnSpc>
            <a:spcBef>
              <a:spcPct val="0"/>
            </a:spcBef>
            <a:spcAft>
              <a:spcPct val="35000"/>
            </a:spcAft>
          </a:pPr>
          <a:r>
            <a:rPr lang="es-CO" sz="2000" b="1" kern="1200" dirty="0"/>
            <a:t>Promover y mantener la actividad física en pacientes con EPOC.</a:t>
          </a:r>
        </a:p>
        <a:p>
          <a:pPr lvl="0" algn="l" defTabSz="1066800">
            <a:lnSpc>
              <a:spcPct val="90000"/>
            </a:lnSpc>
            <a:spcBef>
              <a:spcPct val="0"/>
            </a:spcBef>
            <a:spcAft>
              <a:spcPct val="35000"/>
            </a:spcAft>
          </a:pPr>
          <a:r>
            <a:rPr lang="es-CO" sz="2000" b="1" kern="1200" dirty="0"/>
            <a:t>Programas de rehabilitación pulmonar.</a:t>
          </a:r>
        </a:p>
        <a:p>
          <a:pPr lvl="0" algn="l" defTabSz="1066800">
            <a:lnSpc>
              <a:spcPct val="90000"/>
            </a:lnSpc>
            <a:spcBef>
              <a:spcPct val="0"/>
            </a:spcBef>
            <a:spcAft>
              <a:spcPct val="35000"/>
            </a:spcAft>
          </a:pPr>
          <a:endParaRPr lang="es-CO" sz="2000" b="1" kern="1200" dirty="0"/>
        </a:p>
        <a:p>
          <a:pPr lvl="0" algn="l" defTabSz="1066800">
            <a:lnSpc>
              <a:spcPct val="90000"/>
            </a:lnSpc>
            <a:spcBef>
              <a:spcPct val="0"/>
            </a:spcBef>
            <a:spcAft>
              <a:spcPct val="35000"/>
            </a:spcAft>
          </a:pPr>
          <a:endParaRPr lang="es-CO" sz="2000" b="1" kern="1200" dirty="0"/>
        </a:p>
      </dsp:txBody>
      <dsp:txXfrm rot="-5400000">
        <a:off x="4905843" y="979337"/>
        <a:ext cx="2271267" cy="3130855"/>
      </dsp:txXfrm>
    </dsp:sp>
    <dsp:sp modelId="{021F5F74-EE0A-4244-98C2-CAE31EDE94FC}">
      <dsp:nvSpPr>
        <dsp:cNvPr id="0" name=""/>
        <dsp:cNvSpPr/>
      </dsp:nvSpPr>
      <dsp:spPr>
        <a:xfrm>
          <a:off x="3999809" y="-39146"/>
          <a:ext cx="2090162" cy="2090060"/>
        </a:xfrm>
        <a:prstGeom prst="circularArrow">
          <a:avLst>
            <a:gd name="adj1" fmla="val 12500"/>
            <a:gd name="adj2" fmla="val 1142322"/>
            <a:gd name="adj3" fmla="val 20457678"/>
            <a:gd name="adj4" fmla="val 10800000"/>
            <a:gd name="adj5" fmla="val 125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B0E22-2559-4FFE-855B-BD967F1EA9AE}">
      <dsp:nvSpPr>
        <dsp:cNvPr id="0" name=""/>
        <dsp:cNvSpPr/>
      </dsp:nvSpPr>
      <dsp:spPr>
        <a:xfrm rot="10800000">
          <a:off x="4009403" y="2998960"/>
          <a:ext cx="2090162" cy="2090060"/>
        </a:xfrm>
        <a:prstGeom prst="circularArrow">
          <a:avLst>
            <a:gd name="adj1" fmla="val 12500"/>
            <a:gd name="adj2" fmla="val 1142322"/>
            <a:gd name="adj3" fmla="val 20457678"/>
            <a:gd name="adj4" fmla="val 10800000"/>
            <a:gd name="adj5" fmla="val 125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0CD1E-F990-4690-A72D-F90E1488F69F}">
      <dsp:nvSpPr>
        <dsp:cNvPr id="0" name=""/>
        <dsp:cNvSpPr/>
      </dsp:nvSpPr>
      <dsp:spPr>
        <a:xfrm>
          <a:off x="0" y="1208808"/>
          <a:ext cx="8664111" cy="1406924"/>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s-CO" sz="1800" b="0" i="0" kern="1200" dirty="0">
              <a:solidFill>
                <a:schemeClr val="tx1"/>
              </a:solidFill>
              <a:latin typeface="Arial" panose="020B0604020202020204" pitchFamily="34" charset="0"/>
              <a:cs typeface="Arial" panose="020B0604020202020204" pitchFamily="34" charset="0"/>
            </a:rPr>
            <a:t>Rehabilitación Pulmonar (Ejercicio  y otras intervenciones ; evaluación, educación y apoyo psicológico.)</a:t>
          </a:r>
          <a:endParaRPr lang="es-CO" sz="1800" kern="1200" dirty="0">
            <a:solidFill>
              <a:schemeClr val="tx1"/>
            </a:solidFill>
            <a:latin typeface="Arial" panose="020B0604020202020204" pitchFamily="34" charset="0"/>
            <a:cs typeface="Arial" panose="020B0604020202020204" pitchFamily="34" charset="0"/>
          </a:endParaRPr>
        </a:p>
      </dsp:txBody>
      <dsp:txXfrm>
        <a:off x="68680" y="1277488"/>
        <a:ext cx="8526751" cy="1269564"/>
      </dsp:txXfrm>
    </dsp:sp>
    <dsp:sp modelId="{5EC62153-7BEF-4F77-BD8E-4819328FABAC}">
      <dsp:nvSpPr>
        <dsp:cNvPr id="0" name=""/>
        <dsp:cNvSpPr/>
      </dsp:nvSpPr>
      <dsp:spPr>
        <a:xfrm>
          <a:off x="0" y="2802933"/>
          <a:ext cx="8664111" cy="1406924"/>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s-CO" sz="1800" kern="1200" dirty="0">
              <a:solidFill>
                <a:schemeClr val="tx1"/>
              </a:solidFill>
              <a:latin typeface="Arial" panose="020B0604020202020204" pitchFamily="34" charset="0"/>
              <a:cs typeface="Arial" panose="020B0604020202020204" pitchFamily="34" charset="0"/>
            </a:rPr>
            <a:t>Ejercicio supervisado  - individualizado  </a:t>
          </a:r>
        </a:p>
        <a:p>
          <a:pPr lvl="0" algn="l" defTabSz="800100">
            <a:lnSpc>
              <a:spcPct val="90000"/>
            </a:lnSpc>
            <a:spcBef>
              <a:spcPct val="0"/>
            </a:spcBef>
            <a:spcAft>
              <a:spcPct val="35000"/>
            </a:spcAft>
          </a:pPr>
          <a:r>
            <a:rPr lang="es-CO" sz="1800" kern="1200" dirty="0">
              <a:solidFill>
                <a:schemeClr val="tx1"/>
              </a:solidFill>
              <a:latin typeface="Arial" panose="020B0604020202020204" pitchFamily="34" charset="0"/>
              <a:cs typeface="Arial" panose="020B0604020202020204" pitchFamily="34" charset="0"/>
            </a:rPr>
            <a:t>(2 veces  por semana)</a:t>
          </a:r>
        </a:p>
        <a:p>
          <a:pPr lvl="0" algn="l" defTabSz="800100">
            <a:lnSpc>
              <a:spcPct val="90000"/>
            </a:lnSpc>
            <a:spcBef>
              <a:spcPct val="0"/>
            </a:spcBef>
            <a:spcAft>
              <a:spcPct val="35000"/>
            </a:spcAft>
          </a:pPr>
          <a:r>
            <a:rPr lang="es-CO" sz="1800" kern="1200" dirty="0">
              <a:solidFill>
                <a:schemeClr val="tx1"/>
              </a:solidFill>
              <a:latin typeface="Arial" panose="020B0604020202020204" pitchFamily="34" charset="0"/>
              <a:cs typeface="Arial" panose="020B0604020202020204" pitchFamily="34" charset="0"/>
            </a:rPr>
            <a:t>Tipo:  Resistencia ( Miembros superiores e inferiores, caminata, estimulación eléctrica neuromuscular).</a:t>
          </a:r>
        </a:p>
      </dsp:txBody>
      <dsp:txXfrm>
        <a:off x="68680" y="2871613"/>
        <a:ext cx="8526751" cy="12695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0ED31-7B0E-44A6-9CEF-CCB2315E38EC}">
      <dsp:nvSpPr>
        <dsp:cNvPr id="0" name=""/>
        <dsp:cNvSpPr/>
      </dsp:nvSpPr>
      <dsp:spPr>
        <a:xfrm>
          <a:off x="816666" y="436419"/>
          <a:ext cx="7277661" cy="1397406"/>
        </a:xfrm>
        <a:prstGeom prst="roundRect">
          <a:avLst>
            <a:gd name="adj" fmla="val 16670"/>
          </a:avLst>
        </a:prstGeom>
        <a:solidFill>
          <a:schemeClr val="bg1"/>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CO" sz="2600" kern="1200" dirty="0">
              <a:solidFill>
                <a:schemeClr val="tx1"/>
              </a:solidFill>
            </a:rPr>
            <a:t>Cuarta causa de mortalidad a nivel mundial; con un impacto importante a nivel económico y social.</a:t>
          </a:r>
        </a:p>
      </dsp:txBody>
      <dsp:txXfrm>
        <a:off x="884894" y="504647"/>
        <a:ext cx="7141205" cy="12609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141E5-16C9-4D80-B445-53512CEE3A4A}">
      <dsp:nvSpPr>
        <dsp:cNvPr id="0" name=""/>
        <dsp:cNvSpPr/>
      </dsp:nvSpPr>
      <dsp:spPr>
        <a:xfrm>
          <a:off x="744248" y="0"/>
          <a:ext cx="4972263" cy="1413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O" sz="1600" kern="1200" dirty="0">
              <a:solidFill>
                <a:schemeClr val="tx1"/>
              </a:solidFill>
            </a:rPr>
            <a:t>Macrófagos y  neutrófilos  actúan  a nivel  inmunológico:  </a:t>
          </a:r>
        </a:p>
        <a:p>
          <a:pPr lvl="0" algn="ctr" defTabSz="711200">
            <a:lnSpc>
              <a:spcPct val="90000"/>
            </a:lnSpc>
            <a:spcBef>
              <a:spcPct val="0"/>
            </a:spcBef>
            <a:spcAft>
              <a:spcPct val="35000"/>
            </a:spcAft>
          </a:pPr>
          <a:r>
            <a:rPr lang="es-CO" sz="1600" kern="1200" dirty="0">
              <a:solidFill>
                <a:schemeClr val="tx1"/>
              </a:solidFill>
            </a:rPr>
            <a:t>Son intermediarios celulares </a:t>
          </a:r>
        </a:p>
        <a:p>
          <a:pPr lvl="0" algn="ctr" defTabSz="711200">
            <a:lnSpc>
              <a:spcPct val="90000"/>
            </a:lnSpc>
            <a:spcBef>
              <a:spcPct val="0"/>
            </a:spcBef>
            <a:spcAft>
              <a:spcPct val="35000"/>
            </a:spcAft>
          </a:pPr>
          <a:r>
            <a:rPr lang="es-CO" sz="1600" kern="1200" dirty="0">
              <a:solidFill>
                <a:schemeClr val="tx1"/>
              </a:solidFill>
            </a:rPr>
            <a:t>Favorecen la liberación de citoquinas y otros mediadores inflamatorios en el epitelio de las vías respiratorias.</a:t>
          </a:r>
        </a:p>
      </dsp:txBody>
      <dsp:txXfrm>
        <a:off x="785636" y="41388"/>
        <a:ext cx="4889487" cy="1330300"/>
      </dsp:txXfrm>
    </dsp:sp>
    <dsp:sp modelId="{5FF12927-C92D-4195-9142-149B0FCE681B}">
      <dsp:nvSpPr>
        <dsp:cNvPr id="0" name=""/>
        <dsp:cNvSpPr/>
      </dsp:nvSpPr>
      <dsp:spPr>
        <a:xfrm rot="5400000">
          <a:off x="2965428" y="1448403"/>
          <a:ext cx="529903" cy="63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s-CO" sz="1400" kern="1200" dirty="0"/>
        </a:p>
      </dsp:txBody>
      <dsp:txXfrm rot="-5400000">
        <a:off x="3039615" y="1501394"/>
        <a:ext cx="381530" cy="370932"/>
      </dsp:txXfrm>
    </dsp:sp>
    <dsp:sp modelId="{9D4538B3-47B6-4BF7-84AD-C9D91DAE52FC}">
      <dsp:nvSpPr>
        <dsp:cNvPr id="0" name=""/>
        <dsp:cNvSpPr/>
      </dsp:nvSpPr>
      <dsp:spPr>
        <a:xfrm>
          <a:off x="744248" y="2119615"/>
          <a:ext cx="4972263" cy="1413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CO" sz="1800" kern="1200" dirty="0">
              <a:solidFill>
                <a:schemeClr val="tx1"/>
              </a:solidFill>
            </a:rPr>
            <a:t>Cuando  los macrófagos son  activados,  aumentan la producción de sustancias inflamatorias (interferones y citoquinas (IL-8) )que activan los neutrófilos perpetuando la respuesta inflamatoria. </a:t>
          </a:r>
        </a:p>
      </dsp:txBody>
      <dsp:txXfrm>
        <a:off x="785636" y="2161003"/>
        <a:ext cx="4889487" cy="1330300"/>
      </dsp:txXfrm>
    </dsp:sp>
    <dsp:sp modelId="{4B013756-154D-47E5-9021-B4141015009B}">
      <dsp:nvSpPr>
        <dsp:cNvPr id="0" name=""/>
        <dsp:cNvSpPr/>
      </dsp:nvSpPr>
      <dsp:spPr>
        <a:xfrm rot="5400000">
          <a:off x="2965428" y="3568018"/>
          <a:ext cx="529903" cy="63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s-CO" sz="1400" kern="1200" dirty="0"/>
        </a:p>
      </dsp:txBody>
      <dsp:txXfrm rot="-5400000">
        <a:off x="3039615" y="3621009"/>
        <a:ext cx="381530" cy="370932"/>
      </dsp:txXfrm>
    </dsp:sp>
    <dsp:sp modelId="{A8A8F237-30AA-4DAE-A7DD-F939DE5127DE}">
      <dsp:nvSpPr>
        <dsp:cNvPr id="0" name=""/>
        <dsp:cNvSpPr/>
      </dsp:nvSpPr>
      <dsp:spPr>
        <a:xfrm>
          <a:off x="744248" y="4239230"/>
          <a:ext cx="4972263" cy="1413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Pacientes con EPOC  y   un conteo de eosinófilos superior en el esputo, incrementan  el  riesgo de exacerbaciones </a:t>
          </a:r>
          <a:endParaRPr lang="es-CO" sz="1800" kern="1200" dirty="0">
            <a:solidFill>
              <a:schemeClr val="tx1"/>
            </a:solidFill>
          </a:endParaRPr>
        </a:p>
      </dsp:txBody>
      <dsp:txXfrm>
        <a:off x="785636" y="4280618"/>
        <a:ext cx="4889487" cy="1330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5BE87-D032-4067-BB02-53208890271E}">
      <dsp:nvSpPr>
        <dsp:cNvPr id="0" name=""/>
        <dsp:cNvSpPr/>
      </dsp:nvSpPr>
      <dsp:spPr>
        <a:xfrm>
          <a:off x="1131776" y="1003110"/>
          <a:ext cx="6790662" cy="3651785"/>
        </a:xfrm>
        <a:prstGeom prst="round2DiagRect">
          <a:avLst>
            <a:gd name="adj1" fmla="val 0"/>
            <a:gd name="adj2" fmla="val 16670"/>
          </a:avLst>
        </a:prstGeom>
        <a:solidFill>
          <a:schemeClr val="bg1"/>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EE02A2-6127-41F5-A837-6300FED96658}">
      <dsp:nvSpPr>
        <dsp:cNvPr id="0" name=""/>
        <dsp:cNvSpPr/>
      </dsp:nvSpPr>
      <dsp:spPr>
        <a:xfrm>
          <a:off x="4527107" y="1390421"/>
          <a:ext cx="905" cy="2877164"/>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0A06-A956-4D9A-AEFA-5F55E1030896}">
      <dsp:nvSpPr>
        <dsp:cNvPr id="0" name=""/>
        <dsp:cNvSpPr/>
      </dsp:nvSpPr>
      <dsp:spPr>
        <a:xfrm>
          <a:off x="1131771" y="1279760"/>
          <a:ext cx="3395342" cy="309848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CO" sz="1400" kern="1200" dirty="0"/>
            <a:t>PREVENCIÓN PRIMARIA EN PACIENTES CON FACTORES DE RIESGO: </a:t>
          </a:r>
        </a:p>
        <a:p>
          <a:pPr lvl="0" algn="l" defTabSz="622300">
            <a:lnSpc>
              <a:spcPct val="90000"/>
            </a:lnSpc>
            <a:spcBef>
              <a:spcPct val="0"/>
            </a:spcBef>
            <a:spcAft>
              <a:spcPct val="35000"/>
            </a:spcAft>
          </a:pPr>
          <a:endParaRPr lang="es-CO" sz="1400" kern="1200" dirty="0"/>
        </a:p>
        <a:p>
          <a:pPr lvl="0" algn="l" defTabSz="622300">
            <a:lnSpc>
              <a:spcPct val="90000"/>
            </a:lnSpc>
            <a:spcBef>
              <a:spcPct val="0"/>
            </a:spcBef>
            <a:spcAft>
              <a:spcPct val="35000"/>
            </a:spcAft>
          </a:pPr>
          <a:r>
            <a:rPr lang="es-CO" sz="1400" kern="1200" dirty="0"/>
            <a:t>1. Identificar riesgo: Búsqueda activa</a:t>
          </a:r>
        </a:p>
        <a:p>
          <a:pPr lvl="0" algn="l" defTabSz="622300">
            <a:lnSpc>
              <a:spcPct val="90000"/>
            </a:lnSpc>
            <a:spcBef>
              <a:spcPct val="0"/>
            </a:spcBef>
            <a:spcAft>
              <a:spcPct val="35000"/>
            </a:spcAft>
          </a:pPr>
          <a:r>
            <a:rPr lang="es-CO" sz="1400" kern="1200" dirty="0"/>
            <a:t>2. Prevención a la exposición a biomasa: Cesación de la exposición.</a:t>
          </a:r>
        </a:p>
        <a:p>
          <a:pPr lvl="0" algn="l" defTabSz="622300">
            <a:lnSpc>
              <a:spcPct val="90000"/>
            </a:lnSpc>
            <a:spcBef>
              <a:spcPct val="0"/>
            </a:spcBef>
            <a:spcAft>
              <a:spcPct val="35000"/>
            </a:spcAft>
          </a:pPr>
          <a:r>
            <a:rPr lang="es-CO" sz="1400" kern="1200" dirty="0"/>
            <a:t>3. Búsqueda activa de pacientes con exposición ocupacional. </a:t>
          </a:r>
        </a:p>
        <a:p>
          <a:pPr lvl="0" algn="l" defTabSz="622300">
            <a:lnSpc>
              <a:spcPct val="90000"/>
            </a:lnSpc>
            <a:spcBef>
              <a:spcPct val="0"/>
            </a:spcBef>
            <a:spcAft>
              <a:spcPct val="35000"/>
            </a:spcAft>
          </a:pPr>
          <a:r>
            <a:rPr lang="es-CO" sz="1400" kern="1200" dirty="0"/>
            <a:t>4. Interrogar  en  búsqueda de pacientes con exposición activa o pasiva al humo del cigarrillo.</a:t>
          </a:r>
        </a:p>
      </dsp:txBody>
      <dsp:txXfrm>
        <a:off x="1131771" y="1279760"/>
        <a:ext cx="3395342" cy="3098485"/>
      </dsp:txXfrm>
    </dsp:sp>
    <dsp:sp modelId="{64ECE15C-6F83-460F-9F26-941C176B1937}">
      <dsp:nvSpPr>
        <dsp:cNvPr id="0" name=""/>
        <dsp:cNvSpPr/>
      </dsp:nvSpPr>
      <dsp:spPr>
        <a:xfrm>
          <a:off x="4753463" y="1279760"/>
          <a:ext cx="2942620" cy="309848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CO" sz="1400" kern="1200" dirty="0"/>
            <a:t>Atención primaria: </a:t>
          </a:r>
        </a:p>
        <a:p>
          <a:pPr lvl="0" algn="l" defTabSz="622300">
            <a:lnSpc>
              <a:spcPct val="90000"/>
            </a:lnSpc>
            <a:spcBef>
              <a:spcPct val="0"/>
            </a:spcBef>
            <a:spcAft>
              <a:spcPct val="35000"/>
            </a:spcAft>
          </a:pPr>
          <a:r>
            <a:rPr lang="es-CO" sz="1400" kern="1200" dirty="0"/>
            <a:t>Medidas realizadas por Médico General o Médico Familiar. </a:t>
          </a:r>
        </a:p>
        <a:p>
          <a:pPr lvl="0" algn="l" defTabSz="622300">
            <a:lnSpc>
              <a:spcPct val="90000"/>
            </a:lnSpc>
            <a:spcBef>
              <a:spcPct val="0"/>
            </a:spcBef>
            <a:spcAft>
              <a:spcPct val="35000"/>
            </a:spcAft>
          </a:pPr>
          <a:endParaRPr lang="es-CO" sz="1400" kern="1200" dirty="0"/>
        </a:p>
        <a:p>
          <a:pPr lvl="0" algn="l" defTabSz="622300">
            <a:lnSpc>
              <a:spcPct val="90000"/>
            </a:lnSpc>
            <a:spcBef>
              <a:spcPct val="0"/>
            </a:spcBef>
            <a:spcAft>
              <a:spcPct val="35000"/>
            </a:spcAft>
          </a:pPr>
          <a:r>
            <a:rPr lang="es-CO" sz="1400" kern="1200" dirty="0"/>
            <a:t>Remisión y valoración por Neumología.</a:t>
          </a:r>
        </a:p>
        <a:p>
          <a:pPr lvl="0" algn="l" defTabSz="622300">
            <a:lnSpc>
              <a:spcPct val="90000"/>
            </a:lnSpc>
            <a:spcBef>
              <a:spcPct val="0"/>
            </a:spcBef>
            <a:spcAft>
              <a:spcPct val="35000"/>
            </a:spcAft>
          </a:pPr>
          <a:endParaRPr lang="es-CO" sz="1400" kern="1200" dirty="0"/>
        </a:p>
        <a:p>
          <a:pPr lvl="0" algn="l" defTabSz="622300">
            <a:lnSpc>
              <a:spcPct val="90000"/>
            </a:lnSpc>
            <a:spcBef>
              <a:spcPct val="0"/>
            </a:spcBef>
            <a:spcAft>
              <a:spcPct val="35000"/>
            </a:spcAft>
          </a:pPr>
          <a:r>
            <a:rPr lang="es-CO" sz="1400" kern="1200" dirty="0"/>
            <a:t>Atención multidisciplinaria  (pacientes en programas de enfermedades crónicas). </a:t>
          </a:r>
        </a:p>
        <a:p>
          <a:pPr lvl="0" algn="l" defTabSz="622300">
            <a:lnSpc>
              <a:spcPct val="90000"/>
            </a:lnSpc>
            <a:spcBef>
              <a:spcPct val="0"/>
            </a:spcBef>
            <a:spcAft>
              <a:spcPct val="35000"/>
            </a:spcAft>
          </a:pPr>
          <a:r>
            <a:rPr lang="es-CO" sz="1400" kern="1200" dirty="0"/>
            <a:t>Intervenciones individuales, colectivas y poblaciones  para la cesación del habito del tabaquismo. </a:t>
          </a:r>
        </a:p>
      </dsp:txBody>
      <dsp:txXfrm>
        <a:off x="4753463" y="1279760"/>
        <a:ext cx="2942620" cy="3098485"/>
      </dsp:txXfrm>
    </dsp:sp>
    <dsp:sp modelId="{FB6AF45A-7183-4729-A900-3724D194CF45}">
      <dsp:nvSpPr>
        <dsp:cNvPr id="0" name=""/>
        <dsp:cNvSpPr/>
      </dsp:nvSpPr>
      <dsp:spPr>
        <a:xfrm rot="16200000">
          <a:off x="-1425994" y="1488493"/>
          <a:ext cx="3983766" cy="113177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r" defTabSz="1155700">
            <a:lnSpc>
              <a:spcPct val="90000"/>
            </a:lnSpc>
            <a:spcBef>
              <a:spcPct val="0"/>
            </a:spcBef>
            <a:spcAft>
              <a:spcPct val="35000"/>
            </a:spcAft>
          </a:pPr>
          <a:endParaRPr lang="es-CO" sz="2600" kern="1200"/>
        </a:p>
      </dsp:txBody>
      <dsp:txXfrm>
        <a:off x="-1254944" y="1943450"/>
        <a:ext cx="3641665" cy="563965"/>
      </dsp:txXfrm>
    </dsp:sp>
    <dsp:sp modelId="{50B361FB-7D7F-421D-82C2-BDF9CA45B537}">
      <dsp:nvSpPr>
        <dsp:cNvPr id="0" name=""/>
        <dsp:cNvSpPr/>
      </dsp:nvSpPr>
      <dsp:spPr>
        <a:xfrm rot="5400000">
          <a:off x="6496444" y="3037736"/>
          <a:ext cx="3983766" cy="113177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r" defTabSz="1155700">
            <a:lnSpc>
              <a:spcPct val="90000"/>
            </a:lnSpc>
            <a:spcBef>
              <a:spcPct val="0"/>
            </a:spcBef>
            <a:spcAft>
              <a:spcPct val="35000"/>
            </a:spcAft>
          </a:pPr>
          <a:endParaRPr lang="es-CO" sz="2600" kern="1200"/>
        </a:p>
      </dsp:txBody>
      <dsp:txXfrm>
        <a:off x="6667495" y="3150592"/>
        <a:ext cx="3641665" cy="56396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1E417967-32A5-454D-8F81-972033F62303}" type="datetimeFigureOut">
              <a:rPr lang="id-ID"/>
              <a:pPr/>
              <a:t>20/06/2019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A0948C30-E0D4-E148-9F56-1E55A005956C}" type="slidenum">
              <a:rPr lang="id-ID"/>
              <a:pPr/>
              <a:t>‹Nº›</a:t>
            </a:fld>
            <a:endParaRPr lang="id-ID"/>
          </a:p>
        </p:txBody>
      </p:sp>
    </p:spTree>
    <p:extLst>
      <p:ext uri="{BB962C8B-B14F-4D97-AF65-F5344CB8AC3E}">
        <p14:creationId xmlns:p14="http://schemas.microsoft.com/office/powerpoint/2010/main" val="985672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F579162E-D843-E647-832E-71D352952ED3}" type="datetimeFigureOut">
              <a:rPr lang="id-ID"/>
              <a:pPr/>
              <a:t>20/06/2019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id-ID"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d-ID"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5830CBEA-D6D4-9542-B346-6CD1EBA2BB93}" type="slidenum">
              <a:rPr lang="id-ID"/>
              <a:pPr/>
              <a:t>‹Nº›</a:t>
            </a:fld>
            <a:endParaRPr lang="id-ID"/>
          </a:p>
        </p:txBody>
      </p:sp>
    </p:spTree>
    <p:extLst>
      <p:ext uri="{BB962C8B-B14F-4D97-AF65-F5344CB8AC3E}">
        <p14:creationId xmlns:p14="http://schemas.microsoft.com/office/powerpoint/2010/main" val="19562978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ヒラギノ角ゴ Pro W3" charset="0"/>
        <a:cs typeface="+mn-cs"/>
      </a:defRPr>
    </a:lvl1pPr>
    <a:lvl2pPr marL="457200" algn="l" rtl="0" fontAlgn="base">
      <a:spcBef>
        <a:spcPct val="30000"/>
      </a:spcBef>
      <a:spcAft>
        <a:spcPct val="0"/>
      </a:spcAft>
      <a:defRPr sz="1200" kern="1200">
        <a:solidFill>
          <a:schemeClr val="tx1"/>
        </a:solidFill>
        <a:latin typeface="+mn-lt"/>
        <a:ea typeface="ヒラギノ角ゴ Pro W3" charset="0"/>
        <a:cs typeface="+mn-cs"/>
      </a:defRPr>
    </a:lvl2pPr>
    <a:lvl3pPr marL="914400" algn="l" rtl="0" fontAlgn="base">
      <a:spcBef>
        <a:spcPct val="30000"/>
      </a:spcBef>
      <a:spcAft>
        <a:spcPct val="0"/>
      </a:spcAft>
      <a:defRPr sz="1200" kern="1200">
        <a:solidFill>
          <a:schemeClr val="tx1"/>
        </a:solidFill>
        <a:latin typeface="+mn-lt"/>
        <a:ea typeface="ヒラギノ角ゴ Pro W3" charset="0"/>
        <a:cs typeface="+mn-cs"/>
      </a:defRPr>
    </a:lvl3pPr>
    <a:lvl4pPr marL="1371600" algn="l" rtl="0" fontAlgn="base">
      <a:spcBef>
        <a:spcPct val="30000"/>
      </a:spcBef>
      <a:spcAft>
        <a:spcPct val="0"/>
      </a:spcAft>
      <a:defRPr sz="1200" kern="1200">
        <a:solidFill>
          <a:schemeClr val="tx1"/>
        </a:solidFill>
        <a:latin typeface="+mn-lt"/>
        <a:ea typeface="ヒラギノ角ゴ Pro W3" charset="0"/>
        <a:cs typeface="+mn-cs"/>
      </a:defRPr>
    </a:lvl4pPr>
    <a:lvl5pPr marL="1828800" algn="l" rtl="0" fontAlgn="base">
      <a:spcBef>
        <a:spcPct val="30000"/>
      </a:spcBef>
      <a:spcAft>
        <a:spcPct val="0"/>
      </a:spcAft>
      <a:defRPr sz="1200" kern="1200">
        <a:solidFill>
          <a:schemeClr val="tx1"/>
        </a:solidFill>
        <a:latin typeface="+mn-lt"/>
        <a:ea typeface="ヒラギノ角ゴ Pro W3"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112" name="Google Shape;1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59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lvl="0"/>
            <a:r>
              <a:rPr lang="es-CO" sz="1200" dirty="0">
                <a:solidFill>
                  <a:schemeClr val="tx1"/>
                </a:solidFill>
              </a:rPr>
              <a:t>Se caracteriza por una limitación persistente del flujo de aire, generalmente progresiva. </a:t>
            </a:r>
          </a:p>
          <a:p>
            <a:pPr lvl="0"/>
            <a:r>
              <a:rPr lang="es-CO" sz="1200" dirty="0">
                <a:solidFill>
                  <a:schemeClr val="tx1"/>
                </a:solidFill>
              </a:rPr>
              <a:t>La limitación crónica del flujo aéreo  característica de la EPOC se debe a una mezcla de enfermedad de pequeñas vías aéreas y a la destrucción del parénquima.</a:t>
            </a:r>
          </a:p>
          <a:p>
            <a:pPr lvl="0"/>
            <a:r>
              <a:rPr lang="es-CO" sz="1200" dirty="0">
                <a:solidFill>
                  <a:schemeClr val="tx1"/>
                </a:solidFill>
              </a:rPr>
              <a:t>Estos cambios no siempre ocurren juntos generalmente evolucionan en diferentes periodos de tiempo.</a:t>
            </a:r>
          </a:p>
          <a:p>
            <a:pPr lvl="0"/>
            <a:r>
              <a:rPr lang="es-CO" sz="1200" dirty="0">
                <a:solidFill>
                  <a:schemeClr val="tx1"/>
                </a:solidFill>
              </a:rPr>
              <a:t>Asociada a una respuesta inflamatoria crónica en las vías respiratorias y en los pulmones generada por partículas nocivas o gases.</a:t>
            </a:r>
          </a:p>
          <a:p>
            <a:endParaRPr lang="es-CO" dirty="0"/>
          </a:p>
        </p:txBody>
      </p:sp>
      <p:sp>
        <p:nvSpPr>
          <p:cNvPr id="4" name="3 Marcador de número de diapositiva"/>
          <p:cNvSpPr>
            <a:spLocks noGrp="1"/>
          </p:cNvSpPr>
          <p:nvPr>
            <p:ph type="sldNum" sz="quarter" idx="10"/>
          </p:nvPr>
        </p:nvSpPr>
        <p:spPr/>
        <p:txBody>
          <a:bodyPr/>
          <a:lstStyle/>
          <a:p>
            <a:fld id="{5830CBEA-D6D4-9542-B346-6CD1EBA2BB93}" type="slidenum">
              <a:rPr lang="id-ID" smtClean="0"/>
              <a:pPr/>
              <a:t>5</a:t>
            </a:fld>
            <a:endParaRPr lang="id-ID"/>
          </a:p>
        </p:txBody>
      </p:sp>
    </p:spTree>
    <p:extLst>
      <p:ext uri="{BB962C8B-B14F-4D97-AF65-F5344CB8AC3E}">
        <p14:creationId xmlns:p14="http://schemas.microsoft.com/office/powerpoint/2010/main" val="91096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dirty="0">
                <a:solidFill>
                  <a:schemeClr val="tx1"/>
                </a:solidFill>
                <a:latin typeface="+mn-lt"/>
              </a:rPr>
              <a:t>Los </a:t>
            </a:r>
            <a:r>
              <a:rPr lang="es-CO" sz="1600" dirty="0">
                <a:solidFill>
                  <a:schemeClr val="accent5">
                    <a:lumMod val="75000"/>
                  </a:schemeClr>
                </a:solidFill>
                <a:latin typeface="+mn-lt"/>
              </a:rPr>
              <a:t>fumadores de cigarrillo </a:t>
            </a:r>
            <a:r>
              <a:rPr lang="es-CO" sz="1200" dirty="0">
                <a:solidFill>
                  <a:schemeClr val="tx1"/>
                </a:solidFill>
                <a:latin typeface="+mn-lt"/>
              </a:rPr>
              <a:t>presentan una prevalencia más alta de síntomas respiratorios, una reducción más rápida del VEF1 (Volumen Espiratorio Forzado durante el primer segundo) y una mortalidad por EPOC más alta que los no fumadores.</a:t>
            </a:r>
            <a:r>
              <a:rPr lang="es-CO" sz="1200" dirty="0">
                <a:solidFill>
                  <a:schemeClr val="tx1"/>
                </a:solidFill>
              </a:rPr>
              <a:t>(1,2,3)</a:t>
            </a:r>
          </a:p>
          <a:p>
            <a:pPr lvl="0"/>
            <a:r>
              <a:rPr lang="es-CO" sz="2400" dirty="0">
                <a:solidFill>
                  <a:schemeClr val="accent5">
                    <a:lumMod val="75000"/>
                  </a:schemeClr>
                </a:solidFill>
              </a:rPr>
              <a:t>Contaminación ambiental urbana </a:t>
            </a:r>
            <a:r>
              <a:rPr lang="es-CO" sz="2000" dirty="0">
                <a:solidFill>
                  <a:schemeClr val="tx1"/>
                </a:solidFill>
              </a:rPr>
              <a:t>aumenta la frecuencia de síntomas respiratorios en la población en general y, especialmente en los pacientes con enfermedades cardiacas y pulmonares. (1,2,3)</a:t>
            </a:r>
            <a:endParaRPr lang="es-CO" sz="2000" kern="1200" dirty="0">
              <a:solidFill>
                <a:schemeClr val="tx1"/>
              </a:solidFill>
              <a:latin typeface="+mn-lt"/>
              <a:ea typeface="ヒラギノ角ゴ Pro W3" charset="0"/>
              <a:cs typeface="+mn-cs"/>
            </a:endParaRPr>
          </a:p>
          <a:p>
            <a:pPr lvl="1">
              <a:buChar char="•"/>
            </a:pPr>
            <a:endParaRPr lang="es-CO" sz="2000" kern="1200" dirty="0">
              <a:solidFill>
                <a:schemeClr val="tx1"/>
              </a:solidFill>
              <a:latin typeface="+mn-lt"/>
              <a:ea typeface="ヒラギノ角ゴ Pro W3" charset="0"/>
              <a:cs typeface="+mn-cs"/>
            </a:endParaRPr>
          </a:p>
          <a:p>
            <a:pPr lvl="1">
              <a:buChar char="•"/>
            </a:pPr>
            <a:endParaRPr lang="es-CO" sz="1600" kern="1200" dirty="0">
              <a:solidFill>
                <a:schemeClr val="tx1"/>
              </a:solidFill>
              <a:latin typeface="+mn-lt"/>
              <a:ea typeface="ヒラギノ角ゴ Pro W3" charset="0"/>
              <a:cs typeface="+mn-cs"/>
            </a:endParaRPr>
          </a:p>
          <a:p>
            <a:pPr lvl="1">
              <a:buChar char="•"/>
            </a:pPr>
            <a:endParaRPr lang="es-CO" sz="1300" kern="1200" dirty="0">
              <a:solidFill>
                <a:sysClr val="window" lastClr="FFFFFF"/>
              </a:solidFill>
              <a:latin typeface="Cambria"/>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dirty="0"/>
          </a:p>
          <a:p>
            <a:endParaRPr lang="es-CO" dirty="0"/>
          </a:p>
        </p:txBody>
      </p:sp>
      <p:sp>
        <p:nvSpPr>
          <p:cNvPr id="4" name="3 Marcador de número de diapositiva"/>
          <p:cNvSpPr>
            <a:spLocks noGrp="1"/>
          </p:cNvSpPr>
          <p:nvPr>
            <p:ph type="sldNum" sz="quarter" idx="10"/>
          </p:nvPr>
        </p:nvSpPr>
        <p:spPr/>
        <p:txBody>
          <a:bodyPr/>
          <a:lstStyle/>
          <a:p>
            <a:fld id="{5830CBEA-D6D4-9542-B346-6CD1EBA2BB93}" type="slidenum">
              <a:rPr lang="id-ID" smtClean="0"/>
              <a:pPr/>
              <a:t>7</a:t>
            </a:fld>
            <a:endParaRPr lang="id-ID"/>
          </a:p>
        </p:txBody>
      </p:sp>
    </p:spTree>
    <p:extLst>
      <p:ext uri="{BB962C8B-B14F-4D97-AF65-F5344CB8AC3E}">
        <p14:creationId xmlns:p14="http://schemas.microsoft.com/office/powerpoint/2010/main" val="371781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dirty="0" err="1">
                <a:solidFill>
                  <a:schemeClr val="tx1"/>
                </a:solidFill>
              </a:rPr>
              <a:t>Exposicion</a:t>
            </a:r>
            <a:r>
              <a:rPr lang="es-CO" sz="1200" dirty="0">
                <a:solidFill>
                  <a:schemeClr val="tx1"/>
                </a:solidFill>
              </a:rPr>
              <a:t> prolongada  a </a:t>
            </a:r>
            <a:r>
              <a:rPr lang="es-CO" sz="1200" dirty="0" err="1">
                <a:solidFill>
                  <a:schemeClr val="tx1"/>
                </a:solidFill>
              </a:rPr>
              <a:t>particulas</a:t>
            </a:r>
            <a:r>
              <a:rPr lang="es-CO" sz="1200" dirty="0">
                <a:solidFill>
                  <a:schemeClr val="tx1"/>
                </a:solidFill>
              </a:rPr>
              <a:t>  de ´polvo</a:t>
            </a:r>
            <a:r>
              <a:rPr lang="es-CO" sz="1200" baseline="0" dirty="0">
                <a:solidFill>
                  <a:schemeClr val="tx1"/>
                </a:solidFill>
              </a:rPr>
              <a:t>  :  </a:t>
            </a:r>
            <a:r>
              <a:rPr lang="es-CO" sz="1200" dirty="0">
                <a:solidFill>
                  <a:schemeClr val="tx1"/>
                </a:solidFill>
              </a:rPr>
              <a:t>La exposición a partículas de distintos materiales, irritantes, polvos orgánicos y agentes </a:t>
            </a:r>
            <a:r>
              <a:rPr lang="es-CO" sz="1200" dirty="0" err="1">
                <a:solidFill>
                  <a:schemeClr val="tx1"/>
                </a:solidFill>
              </a:rPr>
              <a:t>sensibilizantes</a:t>
            </a:r>
            <a:r>
              <a:rPr lang="es-CO" sz="1200" dirty="0">
                <a:solidFill>
                  <a:schemeClr val="tx1"/>
                </a:solidFill>
              </a:rPr>
              <a:t> puede inducir o incrementar la hiperreactividad bronquial en los pacientes con EPOC. (1,2,3)</a:t>
            </a:r>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dirty="0">
                <a:solidFill>
                  <a:schemeClr val="tx1"/>
                </a:solidFill>
              </a:rPr>
              <a:t>El </a:t>
            </a:r>
            <a:r>
              <a:rPr lang="es-CO" sz="1400" dirty="0">
                <a:solidFill>
                  <a:schemeClr val="accent5">
                    <a:lumMod val="75000"/>
                  </a:schemeClr>
                </a:solidFill>
              </a:rPr>
              <a:t>antecedente de infecciones respiratorias graves en la infancia </a:t>
            </a:r>
            <a:r>
              <a:rPr lang="es-CO" sz="1200" dirty="0">
                <a:solidFill>
                  <a:schemeClr val="tx1"/>
                </a:solidFill>
              </a:rPr>
              <a:t>se ha asociado con una reducción de la función pulmonar, retardo del crecimiento del pulmón y aumento de los síntomas respiratorios en la edad adulta. (1,2,3)</a:t>
            </a:r>
            <a:endParaRPr lang="es-CO" sz="1200" kern="1200" dirty="0">
              <a:solidFill>
                <a:schemeClr val="tx1"/>
              </a:solidFill>
              <a:latin typeface="Cambria"/>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latin typeface="Cambria"/>
              <a:ea typeface="ヒラギノ角ゴ Pro W3" charset="0"/>
              <a:cs typeface="+mn-cs"/>
            </a:endParaRPr>
          </a:p>
          <a:p>
            <a:endParaRPr lang="es-CO" dirty="0"/>
          </a:p>
        </p:txBody>
      </p:sp>
      <p:sp>
        <p:nvSpPr>
          <p:cNvPr id="4" name="3 Marcador de número de diapositiva"/>
          <p:cNvSpPr>
            <a:spLocks noGrp="1"/>
          </p:cNvSpPr>
          <p:nvPr>
            <p:ph type="sldNum" sz="quarter" idx="10"/>
          </p:nvPr>
        </p:nvSpPr>
        <p:spPr/>
        <p:txBody>
          <a:bodyPr/>
          <a:lstStyle/>
          <a:p>
            <a:fld id="{5830CBEA-D6D4-9542-B346-6CD1EBA2BB93}" type="slidenum">
              <a:rPr lang="id-ID" smtClean="0"/>
              <a:pPr/>
              <a:t>8</a:t>
            </a:fld>
            <a:endParaRPr lang="id-ID"/>
          </a:p>
        </p:txBody>
      </p:sp>
    </p:spTree>
    <p:extLst>
      <p:ext uri="{BB962C8B-B14F-4D97-AF65-F5344CB8AC3E}">
        <p14:creationId xmlns:p14="http://schemas.microsoft.com/office/powerpoint/2010/main" val="243031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CO" sz="1400" b="1" i="1" dirty="0">
                <a:latin typeface="Arial" panose="020B0604020202020204" pitchFamily="34" charset="0"/>
                <a:cs typeface="Arial" panose="020B0604020202020204" pitchFamily="34" charset="0"/>
              </a:rPr>
              <a:t>Deficiencia de α-1-antitripsina</a:t>
            </a:r>
            <a:r>
              <a:rPr lang="es-CO" sz="1200" b="1" i="1" dirty="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El factor de riesgo genético mejor documentado es el déficit hereditario de la deficiencia de la enzima α-1-antitripsina que se relaciona con el desarrollo precoz de enfisema </a:t>
            </a:r>
            <a:r>
              <a:rPr lang="es-CO" sz="1200" dirty="0" err="1">
                <a:latin typeface="Arial" panose="020B0604020202020204" pitchFamily="34" charset="0"/>
                <a:cs typeface="Arial" panose="020B0604020202020204" pitchFamily="34" charset="0"/>
              </a:rPr>
              <a:t>panlobulillar</a:t>
            </a:r>
            <a:r>
              <a:rPr lang="es-CO" sz="1200" dirty="0">
                <a:latin typeface="Arial" panose="020B0604020202020204" pitchFamily="34" charset="0"/>
                <a:cs typeface="Arial" panose="020B0604020202020204" pitchFamily="34" charset="0"/>
              </a:rPr>
              <a:t>. Esta deficiencia explica la EPOC en un número muy reducido de pacientes. En nuestro país el déficit de α-1-antitripsina es poco frecuente.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400" b="1" i="1" dirty="0">
                <a:latin typeface="Arial" panose="020B0604020202020204" pitchFamily="34" charset="0"/>
                <a:cs typeface="Arial" panose="020B0604020202020204" pitchFamily="34" charset="0"/>
              </a:rPr>
              <a:t>Hiperreactividad bronquial</a:t>
            </a:r>
            <a:r>
              <a:rPr lang="es-CO" sz="1200" b="1" i="1" dirty="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Se ha postulado que la hiperreactividad bronquial puede relacionarse con el desarrollo de EPOC, pero esta hipótesis no se ha confirmado definitivamente (1).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400" b="1" i="1" dirty="0">
                <a:latin typeface="Arial" panose="020B0604020202020204" pitchFamily="34" charset="0"/>
                <a:cs typeface="Arial" panose="020B0604020202020204" pitchFamily="34" charset="0"/>
              </a:rPr>
              <a:t>Crecimiento del pulmón</a:t>
            </a:r>
            <a:r>
              <a:rPr lang="es-CO" sz="1200" dirty="0">
                <a:latin typeface="Arial" panose="020B0604020202020204" pitchFamily="34" charset="0"/>
                <a:cs typeface="Arial" panose="020B0604020202020204" pitchFamily="34" charset="0"/>
              </a:rPr>
              <a:t>.) La disminución de la función pulmonar en el recién nacido o en la infancia temprana se relaciona con una mayor frecuencia de alteración obstructiva en la edad adulta. Sin embargo, su papel como factor de riesgo aislado para EPOC no es claro(1</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dirty="0">
              <a:latin typeface="Arial" panose="020B0604020202020204" pitchFamily="34" charset="0"/>
              <a:cs typeface="Arial" panose="020B0604020202020204" pitchFamily="34" charset="0"/>
            </a:endParaRPr>
          </a:p>
          <a:p>
            <a:endParaRPr lang="es-CO" dirty="0"/>
          </a:p>
        </p:txBody>
      </p:sp>
      <p:sp>
        <p:nvSpPr>
          <p:cNvPr id="4" name="3 Marcador de número de diapositiva"/>
          <p:cNvSpPr>
            <a:spLocks noGrp="1"/>
          </p:cNvSpPr>
          <p:nvPr>
            <p:ph type="sldNum" sz="quarter" idx="10"/>
          </p:nvPr>
        </p:nvSpPr>
        <p:spPr/>
        <p:txBody>
          <a:bodyPr/>
          <a:lstStyle/>
          <a:p>
            <a:fld id="{5830CBEA-D6D4-9542-B346-6CD1EBA2BB93}" type="slidenum">
              <a:rPr lang="id-ID" smtClean="0"/>
              <a:pPr/>
              <a:t>9</a:t>
            </a:fld>
            <a:endParaRPr lang="id-ID"/>
          </a:p>
        </p:txBody>
      </p:sp>
    </p:spTree>
    <p:extLst>
      <p:ext uri="{BB962C8B-B14F-4D97-AF65-F5344CB8AC3E}">
        <p14:creationId xmlns:p14="http://schemas.microsoft.com/office/powerpoint/2010/main" val="218320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tx1"/>
                </a:solidFill>
              </a:rPr>
              <a:t>El  </a:t>
            </a:r>
            <a:r>
              <a:rPr lang="en-US" dirty="0" err="1">
                <a:solidFill>
                  <a:schemeClr val="tx1"/>
                </a:solidFill>
              </a:rPr>
              <a:t>eosinófilo</a:t>
            </a:r>
            <a:r>
              <a:rPr lang="en-US" dirty="0">
                <a:solidFill>
                  <a:schemeClr val="tx1"/>
                </a:solidFill>
              </a:rPr>
              <a:t> </a:t>
            </a:r>
            <a:r>
              <a:rPr lang="en-US" dirty="0" err="1">
                <a:solidFill>
                  <a:schemeClr val="tx1"/>
                </a:solidFill>
              </a:rPr>
              <a:t>tiene</a:t>
            </a:r>
            <a:r>
              <a:rPr lang="en-US" dirty="0">
                <a:solidFill>
                  <a:schemeClr val="tx1"/>
                </a:solidFill>
              </a:rPr>
              <a:t> un </a:t>
            </a:r>
            <a:r>
              <a:rPr lang="en-US" dirty="0" err="1">
                <a:solidFill>
                  <a:schemeClr val="tx1"/>
                </a:solidFill>
              </a:rPr>
              <a:t>papel</a:t>
            </a:r>
            <a:r>
              <a:rPr lang="en-US" dirty="0">
                <a:solidFill>
                  <a:schemeClr val="tx1"/>
                </a:solidFill>
              </a:rPr>
              <a:t> </a:t>
            </a:r>
            <a:r>
              <a:rPr lang="en-US" dirty="0" err="1">
                <a:solidFill>
                  <a:schemeClr val="tx1"/>
                </a:solidFill>
              </a:rPr>
              <a:t>importante</a:t>
            </a:r>
            <a:r>
              <a:rPr lang="en-US" dirty="0">
                <a:solidFill>
                  <a:schemeClr val="tx1"/>
                </a:solidFill>
              </a:rPr>
              <a:t> dado </a:t>
            </a:r>
            <a:r>
              <a:rPr lang="en-US" dirty="0" err="1">
                <a:solidFill>
                  <a:schemeClr val="tx1"/>
                </a:solidFill>
              </a:rPr>
              <a:t>que</a:t>
            </a:r>
            <a:r>
              <a:rPr lang="en-US" dirty="0">
                <a:solidFill>
                  <a:schemeClr val="tx1"/>
                </a:solidFill>
              </a:rPr>
              <a:t> se ha </a:t>
            </a:r>
            <a:r>
              <a:rPr lang="en-US" dirty="0" err="1">
                <a:solidFill>
                  <a:schemeClr val="tx1"/>
                </a:solidFill>
              </a:rPr>
              <a:t>demostrado</a:t>
            </a:r>
            <a:r>
              <a:rPr lang="en-US" dirty="0">
                <a:solidFill>
                  <a:schemeClr val="tx1"/>
                </a:solidFill>
              </a:rPr>
              <a:t> </a:t>
            </a:r>
            <a:r>
              <a:rPr lang="en-US" dirty="0" err="1">
                <a:solidFill>
                  <a:schemeClr val="tx1"/>
                </a:solidFill>
              </a:rPr>
              <a:t>su</a:t>
            </a:r>
            <a:r>
              <a:rPr lang="en-US" dirty="0">
                <a:solidFill>
                  <a:schemeClr val="tx1"/>
                </a:solidFill>
              </a:rPr>
              <a:t> </a:t>
            </a:r>
            <a:r>
              <a:rPr lang="en-US" dirty="0" err="1">
                <a:solidFill>
                  <a:schemeClr val="tx1"/>
                </a:solidFill>
              </a:rPr>
              <a:t>relación</a:t>
            </a:r>
            <a:r>
              <a:rPr lang="en-US" dirty="0">
                <a:solidFill>
                  <a:schemeClr val="tx1"/>
                </a:solidFill>
              </a:rPr>
              <a:t> con la </a:t>
            </a:r>
            <a:r>
              <a:rPr lang="en-US" dirty="0" err="1">
                <a:solidFill>
                  <a:schemeClr val="tx1"/>
                </a:solidFill>
              </a:rPr>
              <a:t>inflamación</a:t>
            </a:r>
            <a:r>
              <a:rPr lang="en-US" dirty="0">
                <a:solidFill>
                  <a:schemeClr val="tx1"/>
                </a:solidFill>
              </a:rPr>
              <a:t> en </a:t>
            </a:r>
            <a:r>
              <a:rPr lang="en-US" dirty="0" err="1">
                <a:solidFill>
                  <a:schemeClr val="tx1"/>
                </a:solidFill>
              </a:rPr>
              <a:t>las</a:t>
            </a:r>
            <a:r>
              <a:rPr lang="en-US" dirty="0">
                <a:solidFill>
                  <a:schemeClr val="tx1"/>
                </a:solidFill>
              </a:rPr>
              <a:t> </a:t>
            </a:r>
            <a:r>
              <a:rPr lang="en-US" dirty="0" err="1">
                <a:solidFill>
                  <a:schemeClr val="tx1"/>
                </a:solidFill>
              </a:rPr>
              <a:t>vías</a:t>
            </a:r>
            <a:r>
              <a:rPr lang="en-US" dirty="0">
                <a:solidFill>
                  <a:schemeClr val="tx1"/>
                </a:solidFill>
              </a:rPr>
              <a:t> </a:t>
            </a:r>
            <a:r>
              <a:rPr lang="en-US" dirty="0" err="1">
                <a:solidFill>
                  <a:schemeClr val="tx1"/>
                </a:solidFill>
              </a:rPr>
              <a:t>aéreas</a:t>
            </a:r>
            <a:r>
              <a:rPr lang="en-US" dirty="0">
                <a:solidFill>
                  <a:schemeClr val="tx1"/>
                </a:solidFill>
              </a:rPr>
              <a:t> en los </a:t>
            </a:r>
            <a:r>
              <a:rPr lang="en-US" dirty="0" err="1">
                <a:solidFill>
                  <a:schemeClr val="tx1"/>
                </a:solidFill>
              </a:rPr>
              <a:t>pacientes</a:t>
            </a:r>
            <a:r>
              <a:rPr lang="en-US" dirty="0">
                <a:solidFill>
                  <a:schemeClr val="tx1"/>
                </a:solidFill>
              </a:rPr>
              <a:t> con EPOC, </a:t>
            </a:r>
            <a:r>
              <a:rPr lang="en-US" dirty="0" err="1">
                <a:solidFill>
                  <a:schemeClr val="tx1"/>
                </a:solidFill>
              </a:rPr>
              <a:t>pacientes</a:t>
            </a:r>
            <a:r>
              <a:rPr lang="en-US" dirty="0">
                <a:solidFill>
                  <a:schemeClr val="tx1"/>
                </a:solidFill>
              </a:rPr>
              <a:t> con un </a:t>
            </a:r>
            <a:r>
              <a:rPr lang="en-US" dirty="0" err="1">
                <a:solidFill>
                  <a:schemeClr val="tx1"/>
                </a:solidFill>
              </a:rPr>
              <a:t>conteo</a:t>
            </a:r>
            <a:r>
              <a:rPr lang="en-US" dirty="0">
                <a:solidFill>
                  <a:schemeClr val="tx1"/>
                </a:solidFill>
              </a:rPr>
              <a:t> de </a:t>
            </a:r>
            <a:r>
              <a:rPr lang="en-US" dirty="0" err="1">
                <a:solidFill>
                  <a:schemeClr val="tx1"/>
                </a:solidFill>
              </a:rPr>
              <a:t>eosinófilos</a:t>
            </a:r>
            <a:r>
              <a:rPr lang="en-US" dirty="0">
                <a:solidFill>
                  <a:schemeClr val="tx1"/>
                </a:solidFill>
              </a:rPr>
              <a:t> superior en el </a:t>
            </a:r>
            <a:r>
              <a:rPr lang="en-US" dirty="0" err="1">
                <a:solidFill>
                  <a:schemeClr val="tx1"/>
                </a:solidFill>
              </a:rPr>
              <a:t>esputo</a:t>
            </a:r>
            <a:r>
              <a:rPr lang="en-US" dirty="0">
                <a:solidFill>
                  <a:schemeClr val="tx1"/>
                </a:solidFill>
              </a:rPr>
              <a:t> </a:t>
            </a:r>
            <a:r>
              <a:rPr lang="en-US" dirty="0" err="1">
                <a:solidFill>
                  <a:schemeClr val="tx1"/>
                </a:solidFill>
              </a:rPr>
              <a:t>tiene</a:t>
            </a:r>
            <a:r>
              <a:rPr lang="en-US" dirty="0">
                <a:solidFill>
                  <a:schemeClr val="tx1"/>
                </a:solidFill>
              </a:rPr>
              <a:t> mayor </a:t>
            </a:r>
            <a:r>
              <a:rPr lang="en-US" dirty="0" err="1">
                <a:solidFill>
                  <a:schemeClr val="tx1"/>
                </a:solidFill>
              </a:rPr>
              <a:t>riesgo</a:t>
            </a:r>
            <a:r>
              <a:rPr lang="en-US" dirty="0">
                <a:solidFill>
                  <a:schemeClr val="tx1"/>
                </a:solidFill>
              </a:rPr>
              <a:t> de </a:t>
            </a:r>
            <a:r>
              <a:rPr lang="en-US" dirty="0" err="1">
                <a:solidFill>
                  <a:schemeClr val="tx1"/>
                </a:solidFill>
              </a:rPr>
              <a:t>exacerbaciones</a:t>
            </a:r>
            <a:r>
              <a:rPr lang="en-US" dirty="0">
                <a:solidFill>
                  <a:schemeClr val="tx1"/>
                </a:solidFill>
              </a:rPr>
              <a:t> </a:t>
            </a:r>
            <a:endParaRPr lang="es-CO" dirty="0">
              <a:solidFill>
                <a:schemeClr val="tx1"/>
              </a:solidFill>
            </a:endParaRPr>
          </a:p>
          <a:p>
            <a:endParaRPr lang="es-CO" dirty="0"/>
          </a:p>
        </p:txBody>
      </p:sp>
      <p:sp>
        <p:nvSpPr>
          <p:cNvPr id="4" name="3 Marcador de número de diapositiva"/>
          <p:cNvSpPr>
            <a:spLocks noGrp="1"/>
          </p:cNvSpPr>
          <p:nvPr>
            <p:ph type="sldNum" sz="quarter" idx="10"/>
          </p:nvPr>
        </p:nvSpPr>
        <p:spPr/>
        <p:txBody>
          <a:bodyPr/>
          <a:lstStyle/>
          <a:p>
            <a:fld id="{5830CBEA-D6D4-9542-B346-6CD1EBA2BB93}" type="slidenum">
              <a:rPr lang="id-ID" smtClean="0"/>
              <a:pPr/>
              <a:t>19</a:t>
            </a:fld>
            <a:endParaRPr lang="id-ID"/>
          </a:p>
        </p:txBody>
      </p:sp>
    </p:spTree>
    <p:extLst>
      <p:ext uri="{BB962C8B-B14F-4D97-AF65-F5344CB8AC3E}">
        <p14:creationId xmlns:p14="http://schemas.microsoft.com/office/powerpoint/2010/main" val="420235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lvl="0"/>
            <a:r>
              <a:rPr lang="es-CO" dirty="0"/>
              <a:t>Identificar riesgo: Búsqueda activa de los pacientes por parte de los médicos de atención primaria.</a:t>
            </a:r>
          </a:p>
          <a:p>
            <a:pPr lvl="0"/>
            <a:r>
              <a:rPr lang="es-CO" dirty="0"/>
              <a:t>2. Prevención a la exposición a biomasa (fomentar la cesación de la exposición en caso que sea un antecedente) </a:t>
            </a:r>
          </a:p>
          <a:p>
            <a:pPr lvl="0"/>
            <a:r>
              <a:rPr lang="es-CO" dirty="0"/>
              <a:t>3. Búsqueda activa de pacientes con exposición ocupacional. </a:t>
            </a:r>
          </a:p>
          <a:p>
            <a:pPr lvl="0"/>
            <a:r>
              <a:rPr lang="es-CO" dirty="0"/>
              <a:t>4. Búsqueda activa de pacientes con exposición activa o pasiva al humo del cigarrillo.</a:t>
            </a:r>
          </a:p>
          <a:p>
            <a:endParaRPr lang="es-CO" dirty="0"/>
          </a:p>
        </p:txBody>
      </p:sp>
      <p:sp>
        <p:nvSpPr>
          <p:cNvPr id="4" name="3 Marcador de número de diapositiva"/>
          <p:cNvSpPr>
            <a:spLocks noGrp="1"/>
          </p:cNvSpPr>
          <p:nvPr>
            <p:ph type="sldNum" sz="quarter" idx="10"/>
          </p:nvPr>
        </p:nvSpPr>
        <p:spPr/>
        <p:txBody>
          <a:bodyPr/>
          <a:lstStyle/>
          <a:p>
            <a:fld id="{5830CBEA-D6D4-9542-B346-6CD1EBA2BB93}" type="slidenum">
              <a:rPr lang="id-ID" smtClean="0"/>
              <a:pPr/>
              <a:t>20</a:t>
            </a:fld>
            <a:endParaRPr lang="id-ID"/>
          </a:p>
        </p:txBody>
      </p:sp>
    </p:spTree>
    <p:extLst>
      <p:ext uri="{BB962C8B-B14F-4D97-AF65-F5344CB8AC3E}">
        <p14:creationId xmlns:p14="http://schemas.microsoft.com/office/powerpoint/2010/main" val="420508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s-ES_tradn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p:cNvSpPr>
            <a:spLocks noGrp="1"/>
          </p:cNvSpPr>
          <p:nvPr>
            <p:ph type="dt" sz="half" idx="10"/>
          </p:nvPr>
        </p:nvSpPr>
        <p:spPr/>
        <p:txBody>
          <a:bodyPr/>
          <a:lstStyle/>
          <a:p>
            <a:fld id="{080602E3-130C-4A22-B03D-23261EF99FA6}" type="datetime1">
              <a:rPr lang="en-US" smtClean="0"/>
              <a:t>6/20/2019</a:t>
            </a:fld>
            <a:endParaRPr lang="en-US"/>
          </a:p>
        </p:txBody>
      </p:sp>
      <p:sp>
        <p:nvSpPr>
          <p:cNvPr id="5" name="Marcador de pie de página 4"/>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0414980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3D67D88D-6B15-4511-A511-521A264DB771}" type="datetime1">
              <a:rPr lang="en-US" smtClean="0"/>
              <a:t>6/20/2019</a:t>
            </a:fld>
            <a:endParaRPr lang="en-US"/>
          </a:p>
        </p:txBody>
      </p:sp>
      <p:sp>
        <p:nvSpPr>
          <p:cNvPr id="5" name="Marcador de pie de página 4"/>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89919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Clic para editar título</a:t>
            </a:r>
            <a:endParaRPr lang="es-ES_tradn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783BD927-148A-4CA6-AB48-73CAC24B0CC1}" type="datetime1">
              <a:rPr lang="en-US" smtClean="0"/>
              <a:t>6/20/2019</a:t>
            </a:fld>
            <a:endParaRPr lang="en-US"/>
          </a:p>
        </p:txBody>
      </p:sp>
      <p:sp>
        <p:nvSpPr>
          <p:cNvPr id="5" name="Marcador de pie de página 4"/>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67893575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Picture 02">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1376" cy="6858000"/>
          </a:xfrm>
          <a:prstGeom prst="rect">
            <a:avLst/>
          </a:prstGeom>
          <a:solidFill>
            <a:srgbClr val="83005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sp>
        <p:nvSpPr>
          <p:cNvPr id="5" name="Text Placeholder 9"/>
          <p:cNvSpPr>
            <a:spLocks noGrp="1"/>
          </p:cNvSpPr>
          <p:nvPr>
            <p:ph type="body" sz="quarter" idx="17"/>
          </p:nvPr>
        </p:nvSpPr>
        <p:spPr>
          <a:xfrm>
            <a:off x="491671" y="3594968"/>
            <a:ext cx="5225371" cy="404595"/>
          </a:xfrm>
        </p:spPr>
        <p:txBody>
          <a:bodyPr>
            <a:noAutofit/>
          </a:bodyPr>
          <a:lstStyle>
            <a:lvl1pPr marL="0" indent="0" algn="l">
              <a:lnSpc>
                <a:spcPct val="100000"/>
              </a:lnSpc>
              <a:spcBef>
                <a:spcPts val="0"/>
              </a:spcBef>
              <a:buNone/>
              <a:defRPr sz="1800" b="0" i="0" baseline="0">
                <a:solidFill>
                  <a:schemeClr val="bg2"/>
                </a:solidFill>
                <a:latin typeface="Helvetica"/>
                <a:cs typeface="Myriad Pro"/>
              </a:defRPr>
            </a:lvl1pPr>
          </a:lstStyle>
          <a:p>
            <a:pPr lvl="0"/>
            <a:endParaRPr lang="id-ID"/>
          </a:p>
        </p:txBody>
      </p:sp>
      <p:sp>
        <p:nvSpPr>
          <p:cNvPr id="6" name="Text Placeholder 9"/>
          <p:cNvSpPr>
            <a:spLocks noGrp="1"/>
          </p:cNvSpPr>
          <p:nvPr>
            <p:ph type="body" sz="quarter" idx="18"/>
          </p:nvPr>
        </p:nvSpPr>
        <p:spPr>
          <a:xfrm>
            <a:off x="491671" y="2828489"/>
            <a:ext cx="5211724" cy="686979"/>
          </a:xfrm>
        </p:spPr>
        <p:txBody>
          <a:bodyPr>
            <a:noAutofit/>
          </a:bodyPr>
          <a:lstStyle>
            <a:lvl1pPr marL="0" indent="0" algn="l">
              <a:lnSpc>
                <a:spcPct val="100000"/>
              </a:lnSpc>
              <a:spcBef>
                <a:spcPts val="0"/>
              </a:spcBef>
              <a:buNone/>
              <a:defRPr sz="3200" b="1" i="0" baseline="0">
                <a:solidFill>
                  <a:schemeClr val="bg2"/>
                </a:solidFill>
                <a:latin typeface="Helvetica"/>
                <a:cs typeface="Myriad Pro"/>
              </a:defRPr>
            </a:lvl1pPr>
          </a:lstStyle>
          <a:p>
            <a:pPr lvl="0"/>
            <a:endParaRPr lang="id-ID"/>
          </a:p>
        </p:txBody>
      </p:sp>
      <p:pic>
        <p:nvPicPr>
          <p:cNvPr id="2" name="Picture 1"/>
          <p:cNvPicPr>
            <a:picLocks noChangeAspect="1"/>
          </p:cNvPicPr>
          <p:nvPr userDrawn="1"/>
        </p:nvPicPr>
        <p:blipFill>
          <a:blip r:embed="rId2"/>
          <a:stretch>
            <a:fillRect/>
          </a:stretch>
        </p:blipFill>
        <p:spPr>
          <a:xfrm>
            <a:off x="374489" y="5867186"/>
            <a:ext cx="4320000" cy="789825"/>
          </a:xfrm>
          <a:prstGeom prst="rect">
            <a:avLst/>
          </a:prstGeom>
        </p:spPr>
      </p:pic>
    </p:spTree>
    <p:extLst>
      <p:ext uri="{BB962C8B-B14F-4D97-AF65-F5344CB8AC3E}">
        <p14:creationId xmlns:p14="http://schemas.microsoft.com/office/powerpoint/2010/main" val="82485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Picture 02">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pic>
        <p:nvPicPr>
          <p:cNvPr id="2" name="Picture 1"/>
          <p:cNvPicPr>
            <a:picLocks noChangeAspect="1"/>
          </p:cNvPicPr>
          <p:nvPr userDrawn="1"/>
        </p:nvPicPr>
        <p:blipFill>
          <a:blip r:embed="rId2"/>
          <a:stretch>
            <a:fillRect/>
          </a:stretch>
        </p:blipFill>
        <p:spPr>
          <a:xfrm>
            <a:off x="493196" y="440932"/>
            <a:ext cx="1155700" cy="304800"/>
          </a:xfrm>
          <a:prstGeom prst="rect">
            <a:avLst/>
          </a:prstGeom>
        </p:spPr>
      </p:pic>
      <p:sp>
        <p:nvSpPr>
          <p:cNvPr id="8" name="Rectangle 7"/>
          <p:cNvSpPr/>
          <p:nvPr userDrawn="1"/>
        </p:nvSpPr>
        <p:spPr>
          <a:xfrm>
            <a:off x="0" y="0"/>
            <a:ext cx="60913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 Placeholder 9"/>
          <p:cNvSpPr>
            <a:spLocks noGrp="1"/>
          </p:cNvSpPr>
          <p:nvPr>
            <p:ph type="body" sz="quarter" idx="17"/>
          </p:nvPr>
        </p:nvSpPr>
        <p:spPr>
          <a:xfrm>
            <a:off x="503010" y="3594968"/>
            <a:ext cx="5100319" cy="404595"/>
          </a:xfrm>
        </p:spPr>
        <p:txBody>
          <a:bodyPr>
            <a:noAutofit/>
          </a:bodyPr>
          <a:lstStyle>
            <a:lvl1pPr marL="0" indent="0" algn="l">
              <a:lnSpc>
                <a:spcPct val="100000"/>
              </a:lnSpc>
              <a:spcBef>
                <a:spcPts val="0"/>
              </a:spcBef>
              <a:buNone/>
              <a:defRPr sz="1800" b="0" i="0" baseline="0">
                <a:solidFill>
                  <a:srgbClr val="8C8C8C"/>
                </a:solidFill>
                <a:latin typeface="Helvetica"/>
                <a:cs typeface="Myriad Pro"/>
              </a:defRPr>
            </a:lvl1pPr>
          </a:lstStyle>
          <a:p>
            <a:pPr lvl="0"/>
            <a:endParaRPr lang="id-ID"/>
          </a:p>
        </p:txBody>
      </p:sp>
      <p:sp>
        <p:nvSpPr>
          <p:cNvPr id="6" name="Text Placeholder 9"/>
          <p:cNvSpPr>
            <a:spLocks noGrp="1"/>
          </p:cNvSpPr>
          <p:nvPr>
            <p:ph type="body" sz="quarter" idx="18"/>
          </p:nvPr>
        </p:nvSpPr>
        <p:spPr>
          <a:xfrm>
            <a:off x="503010" y="2828489"/>
            <a:ext cx="5086998" cy="686979"/>
          </a:xfrm>
        </p:spPr>
        <p:txBody>
          <a:bodyPr>
            <a:noAutofit/>
          </a:bodyPr>
          <a:lstStyle>
            <a:lvl1pPr marL="0" indent="0" algn="l">
              <a:lnSpc>
                <a:spcPct val="100000"/>
              </a:lnSpc>
              <a:spcBef>
                <a:spcPts val="0"/>
              </a:spcBef>
              <a:buNone/>
              <a:defRPr sz="3200" b="1" i="0" baseline="0">
                <a:solidFill>
                  <a:srgbClr val="830051"/>
                </a:solidFill>
                <a:latin typeface="Helvetica"/>
                <a:cs typeface="Myriad Pro"/>
              </a:defRPr>
            </a:lvl1pPr>
          </a:lstStyle>
          <a:p>
            <a:pPr lvl="0"/>
            <a:endParaRPr lang="id-ID"/>
          </a:p>
        </p:txBody>
      </p:sp>
      <p:pic>
        <p:nvPicPr>
          <p:cNvPr id="4" name="Picture 3"/>
          <p:cNvPicPr>
            <a:picLocks noChangeAspect="1"/>
          </p:cNvPicPr>
          <p:nvPr userDrawn="1"/>
        </p:nvPicPr>
        <p:blipFill>
          <a:blip r:embed="rId3"/>
          <a:stretch>
            <a:fillRect/>
          </a:stretch>
        </p:blipFill>
        <p:spPr>
          <a:xfrm>
            <a:off x="438916" y="5894788"/>
            <a:ext cx="4320000" cy="789825"/>
          </a:xfrm>
          <a:prstGeom prst="rect">
            <a:avLst/>
          </a:prstGeom>
        </p:spPr>
      </p:pic>
    </p:spTree>
    <p:extLst>
      <p:ext uri="{BB962C8B-B14F-4D97-AF65-F5344CB8AC3E}">
        <p14:creationId xmlns:p14="http://schemas.microsoft.com/office/powerpoint/2010/main" val="1782309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6091376" cy="6858000"/>
          </a:xfrm>
          <a:prstGeom prst="rect">
            <a:avLst/>
          </a:prstGeom>
          <a:solidFill>
            <a:srgbClr val="003865"/>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sp>
        <p:nvSpPr>
          <p:cNvPr id="8" name="Text Placeholder 9"/>
          <p:cNvSpPr>
            <a:spLocks noGrp="1"/>
          </p:cNvSpPr>
          <p:nvPr>
            <p:ph type="body" sz="quarter" idx="17"/>
          </p:nvPr>
        </p:nvSpPr>
        <p:spPr>
          <a:xfrm>
            <a:off x="491671" y="3594968"/>
            <a:ext cx="5225371" cy="404595"/>
          </a:xfrm>
        </p:spPr>
        <p:txBody>
          <a:bodyPr>
            <a:noAutofit/>
          </a:bodyPr>
          <a:lstStyle>
            <a:lvl1pPr marL="0" indent="0" algn="l">
              <a:lnSpc>
                <a:spcPct val="100000"/>
              </a:lnSpc>
              <a:spcBef>
                <a:spcPts val="0"/>
              </a:spcBef>
              <a:buNone/>
              <a:defRPr sz="1800" b="0" i="0" baseline="0">
                <a:solidFill>
                  <a:schemeClr val="bg2"/>
                </a:solidFill>
                <a:latin typeface="Helvetica"/>
                <a:cs typeface="Myriad Pro"/>
              </a:defRPr>
            </a:lvl1pPr>
          </a:lstStyle>
          <a:p>
            <a:pPr lvl="0"/>
            <a:endParaRPr lang="id-ID"/>
          </a:p>
        </p:txBody>
      </p:sp>
      <p:sp>
        <p:nvSpPr>
          <p:cNvPr id="9" name="Text Placeholder 9"/>
          <p:cNvSpPr>
            <a:spLocks noGrp="1"/>
          </p:cNvSpPr>
          <p:nvPr>
            <p:ph type="body" sz="quarter" idx="18"/>
          </p:nvPr>
        </p:nvSpPr>
        <p:spPr>
          <a:xfrm>
            <a:off x="491671" y="2828489"/>
            <a:ext cx="5211724" cy="686979"/>
          </a:xfrm>
        </p:spPr>
        <p:txBody>
          <a:bodyPr>
            <a:noAutofit/>
          </a:bodyPr>
          <a:lstStyle>
            <a:lvl1pPr marL="0" indent="0" algn="l">
              <a:lnSpc>
                <a:spcPct val="100000"/>
              </a:lnSpc>
              <a:spcBef>
                <a:spcPts val="0"/>
              </a:spcBef>
              <a:buNone/>
              <a:defRPr sz="3200" b="1" i="0" baseline="0">
                <a:solidFill>
                  <a:schemeClr val="bg2"/>
                </a:solidFill>
                <a:latin typeface="Helvetica"/>
                <a:cs typeface="Myriad Pro"/>
              </a:defRPr>
            </a:lvl1pPr>
          </a:lstStyle>
          <a:p>
            <a:pPr lvl="0"/>
            <a:endParaRPr lang="id-ID"/>
          </a:p>
        </p:txBody>
      </p:sp>
      <p:pic>
        <p:nvPicPr>
          <p:cNvPr id="10" name="Picture 9"/>
          <p:cNvPicPr>
            <a:picLocks noChangeAspect="1"/>
          </p:cNvPicPr>
          <p:nvPr userDrawn="1"/>
        </p:nvPicPr>
        <p:blipFill>
          <a:blip r:embed="rId2"/>
          <a:stretch>
            <a:fillRect/>
          </a:stretch>
        </p:blipFill>
        <p:spPr>
          <a:xfrm>
            <a:off x="374489" y="5867186"/>
            <a:ext cx="4320000" cy="789825"/>
          </a:xfrm>
          <a:prstGeom prst="rect">
            <a:avLst/>
          </a:prstGeom>
        </p:spPr>
      </p:pic>
    </p:spTree>
    <p:extLst>
      <p:ext uri="{BB962C8B-B14F-4D97-AF65-F5344CB8AC3E}">
        <p14:creationId xmlns:p14="http://schemas.microsoft.com/office/powerpoint/2010/main" val="791665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9"/>
          <p:cNvSpPr/>
          <p:nvPr userDrawn="1"/>
        </p:nvSpPr>
        <p:spPr>
          <a:xfrm>
            <a:off x="0" y="0"/>
            <a:ext cx="6091376" cy="6858000"/>
          </a:xfrm>
          <a:prstGeom prst="rect">
            <a:avLst/>
          </a:prstGeom>
          <a:solidFill>
            <a:srgbClr val="C4D600"/>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sp>
        <p:nvSpPr>
          <p:cNvPr id="7" name="Text Placeholder 9"/>
          <p:cNvSpPr>
            <a:spLocks noGrp="1"/>
          </p:cNvSpPr>
          <p:nvPr>
            <p:ph type="body" sz="quarter" idx="17"/>
          </p:nvPr>
        </p:nvSpPr>
        <p:spPr>
          <a:xfrm>
            <a:off x="491671" y="3594968"/>
            <a:ext cx="5225371" cy="404595"/>
          </a:xfrm>
        </p:spPr>
        <p:txBody>
          <a:bodyPr>
            <a:noAutofit/>
          </a:bodyPr>
          <a:lstStyle>
            <a:lvl1pPr marL="0" indent="0" algn="l">
              <a:lnSpc>
                <a:spcPct val="100000"/>
              </a:lnSpc>
              <a:spcBef>
                <a:spcPts val="0"/>
              </a:spcBef>
              <a:buNone/>
              <a:defRPr sz="1800" b="0" i="0" baseline="0">
                <a:solidFill>
                  <a:schemeClr val="bg2"/>
                </a:solidFill>
                <a:latin typeface="Helvetica"/>
                <a:cs typeface="Myriad Pro"/>
              </a:defRPr>
            </a:lvl1pPr>
          </a:lstStyle>
          <a:p>
            <a:pPr lvl="0"/>
            <a:endParaRPr lang="id-ID"/>
          </a:p>
        </p:txBody>
      </p:sp>
      <p:sp>
        <p:nvSpPr>
          <p:cNvPr id="8" name="Text Placeholder 9"/>
          <p:cNvSpPr>
            <a:spLocks noGrp="1"/>
          </p:cNvSpPr>
          <p:nvPr>
            <p:ph type="body" sz="quarter" idx="18"/>
          </p:nvPr>
        </p:nvSpPr>
        <p:spPr>
          <a:xfrm>
            <a:off x="491671" y="2828489"/>
            <a:ext cx="5211724" cy="686979"/>
          </a:xfrm>
        </p:spPr>
        <p:txBody>
          <a:bodyPr>
            <a:noAutofit/>
          </a:bodyPr>
          <a:lstStyle>
            <a:lvl1pPr marL="0" indent="0" algn="l">
              <a:lnSpc>
                <a:spcPct val="100000"/>
              </a:lnSpc>
              <a:spcBef>
                <a:spcPts val="0"/>
              </a:spcBef>
              <a:buNone/>
              <a:defRPr sz="3200" b="1" i="0" baseline="0">
                <a:solidFill>
                  <a:schemeClr val="bg2"/>
                </a:solidFill>
                <a:latin typeface="Helvetica"/>
                <a:cs typeface="Myriad Pro"/>
              </a:defRPr>
            </a:lvl1pPr>
          </a:lstStyle>
          <a:p>
            <a:pPr lvl="0"/>
            <a:endParaRPr lang="id-ID"/>
          </a:p>
        </p:txBody>
      </p:sp>
      <p:pic>
        <p:nvPicPr>
          <p:cNvPr id="9" name="Picture 8"/>
          <p:cNvPicPr>
            <a:picLocks noChangeAspect="1"/>
          </p:cNvPicPr>
          <p:nvPr userDrawn="1"/>
        </p:nvPicPr>
        <p:blipFill>
          <a:blip r:embed="rId2"/>
          <a:stretch>
            <a:fillRect/>
          </a:stretch>
        </p:blipFill>
        <p:spPr>
          <a:xfrm>
            <a:off x="374489" y="5867186"/>
            <a:ext cx="4320000" cy="789825"/>
          </a:xfrm>
          <a:prstGeom prst="rect">
            <a:avLst/>
          </a:prstGeom>
        </p:spPr>
      </p:pic>
    </p:spTree>
    <p:extLst>
      <p:ext uri="{BB962C8B-B14F-4D97-AF65-F5344CB8AC3E}">
        <p14:creationId xmlns:p14="http://schemas.microsoft.com/office/powerpoint/2010/main" val="410015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B4C72BAB-930F-49BD-A883-697B57BB1621}" type="datetime1">
              <a:rPr lang="en-US" smtClean="0"/>
              <a:t>6/20/2019</a:t>
            </a:fld>
            <a:endParaRPr lang="en-US"/>
          </a:p>
        </p:txBody>
      </p:sp>
      <p:sp>
        <p:nvSpPr>
          <p:cNvPr id="5" name="Marcador de pie de página 4"/>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24661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s-ES_tradn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E1BAB15D-4F8E-4DFD-B021-0E02C5D1187E}" type="datetime1">
              <a:rPr lang="en-US" smtClean="0"/>
              <a:t>6/20/2019</a:t>
            </a:fld>
            <a:endParaRPr lang="en-US"/>
          </a:p>
        </p:txBody>
      </p:sp>
      <p:sp>
        <p:nvSpPr>
          <p:cNvPr id="5" name="Marcador de pie de página 4"/>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2507828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p:cNvSpPr>
            <a:spLocks noGrp="1"/>
          </p:cNvSpPr>
          <p:nvPr>
            <p:ph type="dt" sz="half" idx="10"/>
          </p:nvPr>
        </p:nvSpPr>
        <p:spPr/>
        <p:txBody>
          <a:bodyPr/>
          <a:lstStyle/>
          <a:p>
            <a:fld id="{B234644B-424D-4774-828B-63576B440F6B}" type="datetime1">
              <a:rPr lang="en-US" smtClean="0"/>
              <a:t>6/20/2019</a:t>
            </a:fld>
            <a:endParaRPr lang="en-US"/>
          </a:p>
        </p:txBody>
      </p:sp>
      <p:sp>
        <p:nvSpPr>
          <p:cNvPr id="6" name="Marcador de pie de página 5"/>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7" name="Marcador de número de diapositiva 6"/>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544427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Clic para editar título</a:t>
            </a:r>
            <a:endParaRPr lang="es-ES_tradn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p:cNvSpPr>
            <a:spLocks noGrp="1"/>
          </p:cNvSpPr>
          <p:nvPr>
            <p:ph type="dt" sz="half" idx="10"/>
          </p:nvPr>
        </p:nvSpPr>
        <p:spPr/>
        <p:txBody>
          <a:bodyPr/>
          <a:lstStyle/>
          <a:p>
            <a:fld id="{E0B6AF9B-B5F0-4753-A4E4-65350CCED1DD}" type="datetime1">
              <a:rPr lang="en-US" smtClean="0"/>
              <a:t>6/20/2019</a:t>
            </a:fld>
            <a:endParaRPr lang="en-US"/>
          </a:p>
        </p:txBody>
      </p:sp>
      <p:sp>
        <p:nvSpPr>
          <p:cNvPr id="8" name="Marcador de pie de página 7"/>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9" name="Marcador de número de diapositiva 8"/>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56200001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fecha 2"/>
          <p:cNvSpPr>
            <a:spLocks noGrp="1"/>
          </p:cNvSpPr>
          <p:nvPr>
            <p:ph type="dt" sz="half" idx="10"/>
          </p:nvPr>
        </p:nvSpPr>
        <p:spPr/>
        <p:txBody>
          <a:bodyPr/>
          <a:lstStyle/>
          <a:p>
            <a:fld id="{81C08F88-6762-4E21-B874-399099201B0A}" type="datetime1">
              <a:rPr lang="en-US" smtClean="0"/>
              <a:t>6/20/2019</a:t>
            </a:fld>
            <a:endParaRPr lang="en-US"/>
          </a:p>
        </p:txBody>
      </p:sp>
      <p:sp>
        <p:nvSpPr>
          <p:cNvPr id="4" name="Marcador de pie de página 3"/>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5" name="Marcador de número de diapositiva 4"/>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901155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9DBF7C-8E7D-4804-A53C-75DECCB8FF5A}" type="datetime1">
              <a:rPr lang="en-US" smtClean="0"/>
              <a:t>6/20/2019</a:t>
            </a:fld>
            <a:endParaRPr lang="en-US"/>
          </a:p>
        </p:txBody>
      </p:sp>
      <p:sp>
        <p:nvSpPr>
          <p:cNvPr id="3" name="Marcador de pie de página 2"/>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4" name="Marcador de número de diapositiva 3"/>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670717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79E5B26-131E-4E2A-A610-4558B5BD1A23}" type="datetime1">
              <a:rPr lang="en-US" smtClean="0"/>
              <a:t>6/20/2019</a:t>
            </a:fld>
            <a:endParaRPr lang="en-US"/>
          </a:p>
        </p:txBody>
      </p:sp>
      <p:sp>
        <p:nvSpPr>
          <p:cNvPr id="6" name="Marcador de pie de página 5"/>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7" name="Marcador de número de diapositiva 6"/>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40033797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965DE6B-F178-45A5-AFFE-F1FAB412BC7B}" type="datetime1">
              <a:rPr lang="en-US" smtClean="0"/>
              <a:t>6/20/2019</a:t>
            </a:fld>
            <a:endParaRPr lang="en-US"/>
          </a:p>
        </p:txBody>
      </p:sp>
      <p:sp>
        <p:nvSpPr>
          <p:cNvPr id="6" name="Marcador de pie de página 5"/>
          <p:cNvSpPr>
            <a:spLocks noGrp="1"/>
          </p:cNvSpPr>
          <p:nvPr>
            <p:ph type="ftr" sz="quarter" idx="11"/>
          </p:nvPr>
        </p:nvSpPr>
        <p:spPr/>
        <p:txBody>
          <a:bodyPr/>
          <a:lstStyle/>
          <a:p>
            <a:pPr>
              <a:defRPr/>
            </a:pPr>
            <a:r>
              <a:rPr lang="en-US"/>
              <a:t>Global Strategy for the Diagnosis, Management, and Prevention of Chronic Obstructive Lung Disease 2019 Report. 2018 Nov 14.</a:t>
            </a:r>
          </a:p>
        </p:txBody>
      </p:sp>
      <p:sp>
        <p:nvSpPr>
          <p:cNvPr id="7" name="Marcador de número de diapositiva 6"/>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20705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s-ES_tradn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5FBC8-F9AB-4E9B-82CE-3642655C3731}" type="datetime1">
              <a:rPr lang="en-US" smtClean="0"/>
              <a:t>6/20/2019</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Global Strategy for the Diagnosis, Management, and Prevention of Chronic Obstructive Lung Disease 2019 Report. 2018 Nov 14.</a:t>
            </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44829-62D2-BA43-96C0-A96FCAFCB24E}" type="slidenum">
              <a:rPr lang="en-US" smtClean="0"/>
              <a:pPr/>
              <a:t>‹Nº›</a:t>
            </a:fld>
            <a:endParaRPr lang="en-US"/>
          </a:p>
        </p:txBody>
      </p:sp>
      <p:sp>
        <p:nvSpPr>
          <p:cNvPr id="7" name="Rectangle 6"/>
          <p:cNvSpPr/>
          <p:nvPr userDrawn="1"/>
        </p:nvSpPr>
        <p:spPr>
          <a:xfrm>
            <a:off x="0" y="0"/>
            <a:ext cx="328824" cy="6858000"/>
          </a:xfrm>
          <a:prstGeom prst="rect">
            <a:avLst/>
          </a:prstGeom>
          <a:solidFill>
            <a:srgbClr val="83005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6870957"/>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9" r:id="rId12"/>
    <p:sldLayoutId id="2147483713" r:id="rId13"/>
    <p:sldLayoutId id="2147483716" r:id="rId14"/>
    <p:sldLayoutId id="2147483715"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5.tmp"/><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comments" Target="../comments/comment3.xml"/><Relationship Id="rId4" Type="http://schemas.openxmlformats.org/officeDocument/2006/relationships/diagramLayout" Target="../diagrams/layout8.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png"/><Relationship Id="rId7" Type="http://schemas.openxmlformats.org/officeDocument/2006/relationships/diagramColors" Target="../diagrams/colors9.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hyperlink" Target="https://www.minsalud.gov.co/sites/rid/Lists/BibliotecaDigital/RIDE/VS/PP/ENT/programa-cesacion-tabaco.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minsalud.gov.co/sites/rid/Lists/BibliotecaDigital/RIDE/VS/PP/ENT/programa-cesacion-tabaco.pdf" TargetMode="External"/><Relationship Id="rId7" Type="http://schemas.openxmlformats.org/officeDocument/2006/relationships/hyperlink" Target="https://icon-icons.com/es/buscar/iconos/?filtro=contaminacion"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icon-icons.com/es/icono/de-viaje-vacaciones-vacaciones-incendio-fuego-de-le%C3%B1a/89087" TargetMode="External"/><Relationship Id="rId5" Type="http://schemas.openxmlformats.org/officeDocument/2006/relationships/hyperlink" Target="https://icon-icons.com/es/icono/cigarrillo/39527" TargetMode="External"/><Relationship Id="rId4" Type="http://schemas.openxmlformats.org/officeDocument/2006/relationships/hyperlink" Target="https://www.minsalud.gov.co/sites/rid/Lists/BibliotecaDigital/RIDE/VS/PP/ENT/abece-consejeria-breve.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ki/File:PDB_1qlp_EBI.jpg" TargetMode="External"/><Relationship Id="rId2" Type="http://schemas.openxmlformats.org/officeDocument/2006/relationships/hyperlink" Target="https://pixabay.com/es/hombre-usuario-perfil-persona42934/" TargetMode="External"/><Relationship Id="rId1" Type="http://schemas.openxmlformats.org/officeDocument/2006/relationships/slideLayout" Target="../slideLayouts/slideLayout4.xml"/><Relationship Id="rId4" Type="http://schemas.openxmlformats.org/officeDocument/2006/relationships/hyperlink" Target="https://pixabay.com/es/pulmones-pulm%C3%B3n-icono-respiraci%C3%B3n-280320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1635628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xmlns="" id="{41EB3DCA-5A2A-440E-8DF1-E0D82C1DA288}"/>
              </a:ext>
            </a:extLst>
          </p:cNvPr>
          <p:cNvSpPr>
            <a:spLocks noGrp="1"/>
          </p:cNvSpPr>
          <p:nvPr>
            <p:ph type="ftr" sz="quarter" idx="11"/>
          </p:nvPr>
        </p:nvSpPr>
        <p:spPr>
          <a:xfrm>
            <a:off x="286771" y="6391603"/>
            <a:ext cx="7343931" cy="365125"/>
          </a:xfrm>
        </p:spPr>
        <p:txBody>
          <a:bodyPr/>
          <a:lstStyle/>
          <a:p>
            <a:pPr algn="l">
              <a:defRPr/>
            </a:pPr>
            <a:r>
              <a:rPr lang="en-US" dirty="0"/>
              <a:t>Global Strategy for the Diagnosis, Management, and Prevention of Chronic Obstructive Lung Disease 2019 Report. 2018 Nov 14.</a:t>
            </a:r>
          </a:p>
        </p:txBody>
      </p:sp>
      <p:graphicFrame>
        <p:nvGraphicFramePr>
          <p:cNvPr id="6" name="Tabla 5">
            <a:extLst>
              <a:ext uri="{FF2B5EF4-FFF2-40B4-BE49-F238E27FC236}">
                <a16:creationId xmlns:a16="http://schemas.microsoft.com/office/drawing/2014/main" xmlns="" id="{1D5C713F-9119-48B0-81F9-B20FC234D250}"/>
              </a:ext>
            </a:extLst>
          </p:cNvPr>
          <p:cNvGraphicFramePr>
            <a:graphicFrameLocks noGrp="1"/>
          </p:cNvGraphicFramePr>
          <p:nvPr>
            <p:extLst>
              <p:ext uri="{D42A27DB-BD31-4B8C-83A1-F6EECF244321}">
                <p14:modId xmlns:p14="http://schemas.microsoft.com/office/powerpoint/2010/main" val="2538590870"/>
              </p:ext>
            </p:extLst>
          </p:nvPr>
        </p:nvGraphicFramePr>
        <p:xfrm>
          <a:off x="2518348" y="424447"/>
          <a:ext cx="7343931" cy="6027640"/>
        </p:xfrm>
        <a:graphic>
          <a:graphicData uri="http://schemas.openxmlformats.org/drawingml/2006/table">
            <a:tbl>
              <a:tblPr>
                <a:tableStyleId>{5C22544A-7EE6-4342-B048-85BDC9FD1C3A}</a:tableStyleId>
              </a:tblPr>
              <a:tblGrid>
                <a:gridCol w="7343931">
                  <a:extLst>
                    <a:ext uri="{9D8B030D-6E8A-4147-A177-3AD203B41FA5}">
                      <a16:colId xmlns:a16="http://schemas.microsoft.com/office/drawing/2014/main" xmlns="" val="2715650229"/>
                    </a:ext>
                  </a:extLst>
                </a:gridCol>
              </a:tblGrid>
              <a:tr h="143904">
                <a:tc>
                  <a:txBody>
                    <a:bodyPr/>
                    <a:lstStyle/>
                    <a:p>
                      <a:pPr algn="ctr">
                        <a:lnSpc>
                          <a:spcPct val="115000"/>
                        </a:lnSpc>
                        <a:spcAft>
                          <a:spcPts val="0"/>
                        </a:spcAft>
                      </a:pPr>
                      <a:r>
                        <a:rPr lang="es-CO" sz="1200" b="1" u="sng" dirty="0">
                          <a:effectLst/>
                          <a:latin typeface="Arial" panose="020B0604020202020204" pitchFamily="34" charset="0"/>
                          <a:cs typeface="Arial" panose="020B0604020202020204" pitchFamily="34" charset="0"/>
                        </a:rPr>
                        <a:t>Factores Ambientales</a:t>
                      </a:r>
                      <a:endParaRPr lang="es-CO" sz="1200" b="1" u="sng"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3506800455"/>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Edad mayor de 60 años</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690516371"/>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Fumador actual</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2874946618"/>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Ex fumador</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1459727320"/>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Género masculino</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1309862224"/>
                  </a:ext>
                </a:extLst>
              </a:tr>
              <a:tr h="278817">
                <a:tc>
                  <a:txBody>
                    <a:bodyPr/>
                    <a:lstStyle/>
                    <a:p>
                      <a:pPr algn="ctr">
                        <a:lnSpc>
                          <a:spcPct val="115000"/>
                        </a:lnSpc>
                        <a:spcAft>
                          <a:spcPts val="0"/>
                        </a:spcAft>
                      </a:pPr>
                      <a:r>
                        <a:rPr lang="es-CO" sz="1200" dirty="0">
                          <a:effectLst/>
                          <a:latin typeface="Arial" panose="020B0604020202020204" pitchFamily="34" charset="0"/>
                          <a:cs typeface="Arial" panose="020B0604020202020204" pitchFamily="34" charset="0"/>
                        </a:rPr>
                        <a:t>Exposición al  humo de leña &gt;10 años</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3492554064"/>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Nivel  Educativo</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1908000896"/>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Gases ocupacionales &gt; años</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772208207"/>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Polvo ocupacional &gt; 10 años</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223986524"/>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Historia de TBC</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1502715753"/>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Fumador pasivo </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4032683425"/>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Exposición al  carbón </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1511846244"/>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Infecciones respiratorias en infancia </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472550513"/>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Historia familiar de EPOC </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3822739633"/>
                  </a:ext>
                </a:extLst>
              </a:tr>
              <a:tr h="278817">
                <a:tc>
                  <a:txBody>
                    <a:bodyPr/>
                    <a:lstStyle/>
                    <a:p>
                      <a:pPr algn="ctr">
                        <a:lnSpc>
                          <a:spcPct val="115000"/>
                        </a:lnSpc>
                        <a:spcAft>
                          <a:spcPts val="0"/>
                        </a:spcAft>
                      </a:pPr>
                      <a:r>
                        <a:rPr lang="es-CO" sz="1200" dirty="0">
                          <a:effectLst/>
                          <a:latin typeface="Arial" panose="020B0604020202020204" pitchFamily="34" charset="0"/>
                          <a:cs typeface="Arial" panose="020B0604020202020204" pitchFamily="34" charset="0"/>
                        </a:rPr>
                        <a:t>Contaminación ambiental </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2118451433"/>
                  </a:ext>
                </a:extLst>
              </a:tr>
              <a:tr h="278817">
                <a:tc>
                  <a:txBody>
                    <a:bodyPr/>
                    <a:lstStyle/>
                    <a:p>
                      <a:pPr algn="ctr">
                        <a:lnSpc>
                          <a:spcPct val="115000"/>
                        </a:lnSpc>
                        <a:spcAft>
                          <a:spcPts val="0"/>
                        </a:spcAft>
                      </a:pPr>
                      <a:r>
                        <a:rPr lang="es-CO" sz="1200" dirty="0">
                          <a:effectLst/>
                          <a:latin typeface="Arial" panose="020B0604020202020204" pitchFamily="34" charset="0"/>
                          <a:cs typeface="Arial" panose="020B0604020202020204" pitchFamily="34" charset="0"/>
                        </a:rPr>
                        <a:t> </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3138097525"/>
                  </a:ext>
                </a:extLst>
              </a:tr>
              <a:tr h="278817">
                <a:tc>
                  <a:txBody>
                    <a:bodyPr/>
                    <a:lstStyle/>
                    <a:p>
                      <a:pPr algn="ctr">
                        <a:lnSpc>
                          <a:spcPct val="115000"/>
                        </a:lnSpc>
                        <a:spcAft>
                          <a:spcPts val="0"/>
                        </a:spcAft>
                      </a:pPr>
                      <a:r>
                        <a:rPr lang="es-CO" sz="1200" b="1" u="sng">
                          <a:effectLst/>
                          <a:latin typeface="Arial" panose="020B0604020202020204" pitchFamily="34" charset="0"/>
                          <a:cs typeface="Arial" panose="020B0604020202020204" pitchFamily="34" charset="0"/>
                        </a:rPr>
                        <a:t>Factores del Huésped</a:t>
                      </a:r>
                      <a:endParaRPr lang="es-CO" sz="1200" b="1" u="sng"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3338374288"/>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Deficiencia de α-1-antitripsina.</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2364624767"/>
                  </a:ext>
                </a:extLst>
              </a:tr>
              <a:tr h="278817">
                <a:tc>
                  <a:txBody>
                    <a:bodyPr/>
                    <a:lstStyle/>
                    <a:p>
                      <a:pPr algn="ctr">
                        <a:lnSpc>
                          <a:spcPct val="115000"/>
                        </a:lnSpc>
                        <a:spcAft>
                          <a:spcPts val="0"/>
                        </a:spcAft>
                      </a:pPr>
                      <a:r>
                        <a:rPr lang="es-CO" sz="1200">
                          <a:effectLst/>
                          <a:latin typeface="Arial" panose="020B0604020202020204" pitchFamily="34" charset="0"/>
                          <a:cs typeface="Arial" panose="020B0604020202020204" pitchFamily="34" charset="0"/>
                        </a:rPr>
                        <a:t>Hiperreactividad bronquial.</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2158269345"/>
                  </a:ext>
                </a:extLst>
              </a:tr>
              <a:tr h="278817">
                <a:tc>
                  <a:txBody>
                    <a:bodyPr/>
                    <a:lstStyle/>
                    <a:p>
                      <a:pPr algn="ctr">
                        <a:lnSpc>
                          <a:spcPct val="115000"/>
                        </a:lnSpc>
                        <a:spcAft>
                          <a:spcPts val="0"/>
                        </a:spcAft>
                      </a:pPr>
                      <a:r>
                        <a:rPr lang="es-CO" sz="1200" dirty="0">
                          <a:effectLst/>
                          <a:latin typeface="Arial" panose="020B0604020202020204" pitchFamily="34" charset="0"/>
                          <a:cs typeface="Arial" panose="020B0604020202020204" pitchFamily="34" charset="0"/>
                        </a:rPr>
                        <a:t>Crecimiento del pulmón.</a:t>
                      </a:r>
                      <a:endParaRPr lang="es-CO" sz="1200" dirty="0">
                        <a:effectLst/>
                        <a:latin typeface="Arial" panose="020B0604020202020204" pitchFamily="34" charset="0"/>
                        <a:ea typeface="Arial" panose="020B0604020202020204" pitchFamily="34" charset="0"/>
                        <a:cs typeface="Arial" panose="020B0604020202020204" pitchFamily="34" charset="0"/>
                      </a:endParaRPr>
                    </a:p>
                  </a:txBody>
                  <a:tcPr marL="36428" marR="36428" marT="45535" marB="45535"/>
                </a:tc>
                <a:extLst>
                  <a:ext uri="{0D108BD9-81ED-4DB2-BD59-A6C34878D82A}">
                    <a16:rowId xmlns:a16="http://schemas.microsoft.com/office/drawing/2014/main" xmlns="" val="4216085448"/>
                  </a:ext>
                </a:extLst>
              </a:tr>
            </a:tbl>
          </a:graphicData>
        </a:graphic>
      </p:graphicFrame>
      <p:pic>
        <p:nvPicPr>
          <p:cNvPr id="7" name="Imagen 6">
            <a:extLst>
              <a:ext uri="{FF2B5EF4-FFF2-40B4-BE49-F238E27FC236}">
                <a16:creationId xmlns:a16="http://schemas.microsoft.com/office/drawing/2014/main" xmlns="" id="{DA86AA9D-ABDE-4D26-84A3-D6E97149A13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65810" y="6253076"/>
            <a:ext cx="4561298" cy="503652"/>
          </a:xfrm>
          <a:prstGeom prst="rect">
            <a:avLst/>
          </a:prstGeom>
        </p:spPr>
      </p:pic>
    </p:spTree>
    <p:extLst>
      <p:ext uri="{BB962C8B-B14F-4D97-AF65-F5344CB8AC3E}">
        <p14:creationId xmlns:p14="http://schemas.microsoft.com/office/powerpoint/2010/main" val="2886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14387" y="227037"/>
            <a:ext cx="10515600" cy="1325563"/>
          </a:xfrm>
        </p:spPr>
        <p:txBody>
          <a:bodyPr/>
          <a:lstStyle/>
          <a:p>
            <a:r>
              <a:rPr lang="es-ES_tradnl"/>
              <a:t>FACTORES PROTECTORES </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defRPr/>
            </a:pPr>
            <a:r>
              <a:rPr lang="en-US"/>
              <a:t>Global Strategy for the Diagnosis, Management, and Prevention of Chronic Obstructive Lung Disease 2019 Report. 2018 Nov 14.</a:t>
            </a:r>
          </a:p>
        </p:txBody>
      </p:sp>
      <p:graphicFrame>
        <p:nvGraphicFramePr>
          <p:cNvPr id="4" name="Diagrama 3">
            <a:extLst>
              <a:ext uri="{FF2B5EF4-FFF2-40B4-BE49-F238E27FC236}">
                <a16:creationId xmlns:a16="http://schemas.microsoft.com/office/drawing/2014/main" xmlns="" id="{3FC9B22D-EE7A-4C7A-905D-9E3E587B1286}"/>
              </a:ext>
            </a:extLst>
          </p:cNvPr>
          <p:cNvGraphicFramePr/>
          <p:nvPr/>
        </p:nvGraphicFramePr>
        <p:xfrm>
          <a:off x="1350498" y="1049311"/>
          <a:ext cx="10176937" cy="5089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765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14387" y="227037"/>
            <a:ext cx="10515600" cy="1325563"/>
          </a:xfrm>
        </p:spPr>
        <p:txBody>
          <a:bodyPr/>
          <a:lstStyle/>
          <a:p>
            <a:r>
              <a:rPr lang="es-ES_tradnl"/>
              <a:t>FACTORES PROTECTORES </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defRPr/>
            </a:pPr>
            <a:r>
              <a:rPr lang="en-US"/>
              <a:t>Global Strategy for the Diagnosis, Management, and Prevention of Chronic Obstructive Lung Disease 2019 Report. 2018 Nov 14.</a:t>
            </a:r>
          </a:p>
        </p:txBody>
      </p:sp>
      <p:graphicFrame>
        <p:nvGraphicFramePr>
          <p:cNvPr id="6" name="Diagrama 5">
            <a:extLst>
              <a:ext uri="{FF2B5EF4-FFF2-40B4-BE49-F238E27FC236}">
                <a16:creationId xmlns:a16="http://schemas.microsoft.com/office/drawing/2014/main" xmlns="" id="{C899BBA7-5E3B-4060-9D56-BFD85775F973}"/>
              </a:ext>
            </a:extLst>
          </p:cNvPr>
          <p:cNvGraphicFramePr/>
          <p:nvPr>
            <p:extLst>
              <p:ext uri="{D42A27DB-BD31-4B8C-83A1-F6EECF244321}">
                <p14:modId xmlns:p14="http://schemas.microsoft.com/office/powerpoint/2010/main" val="3471404103"/>
              </p:ext>
            </p:extLst>
          </p:nvPr>
        </p:nvGraphicFramePr>
        <p:xfrm>
          <a:off x="1862371" y="518517"/>
          <a:ext cx="866411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829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48286" y="108432"/>
            <a:ext cx="10515600" cy="1325563"/>
          </a:xfrm>
        </p:spPr>
        <p:txBody>
          <a:bodyPr/>
          <a:lstStyle/>
          <a:p>
            <a:r>
              <a:rPr lang="es-ES_tradnl"/>
              <a:t>EPIDEMIOLOGÍA</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r>
              <a:rPr lang="es-CO" dirty="0"/>
              <a:t>Caballero A, Torres CA, Jaramillo C, Bolívar F, Sanabria F, Osorio P, et al. </a:t>
            </a:r>
            <a:r>
              <a:rPr lang="es-CO" dirty="0" err="1"/>
              <a:t>Prevalence</a:t>
            </a:r>
            <a:r>
              <a:rPr lang="es-CO" dirty="0"/>
              <a:t> </a:t>
            </a:r>
            <a:r>
              <a:rPr lang="es-CO" dirty="0" err="1"/>
              <a:t>of</a:t>
            </a:r>
            <a:r>
              <a:rPr lang="es-CO" dirty="0"/>
              <a:t> COPD in </a:t>
            </a:r>
            <a:r>
              <a:rPr lang="es-CO" dirty="0" err="1"/>
              <a:t>five</a:t>
            </a:r>
            <a:r>
              <a:rPr lang="es-CO" dirty="0"/>
              <a:t> </a:t>
            </a:r>
            <a:r>
              <a:rPr lang="es-CO" dirty="0" err="1"/>
              <a:t>Colombian</a:t>
            </a:r>
            <a:r>
              <a:rPr lang="es-CO" dirty="0"/>
              <a:t> </a:t>
            </a:r>
            <a:r>
              <a:rPr lang="es-CO" dirty="0" err="1"/>
              <a:t>cities</a:t>
            </a:r>
            <a:r>
              <a:rPr lang="es-CO" dirty="0"/>
              <a:t> </a:t>
            </a:r>
            <a:r>
              <a:rPr lang="es-CO" dirty="0" err="1"/>
              <a:t>situated</a:t>
            </a:r>
            <a:r>
              <a:rPr lang="es-CO" dirty="0"/>
              <a:t> at </a:t>
            </a:r>
            <a:r>
              <a:rPr lang="es-CO" dirty="0" err="1"/>
              <a:t>low</a:t>
            </a:r>
            <a:r>
              <a:rPr lang="es-CO" dirty="0"/>
              <a:t>, </a:t>
            </a:r>
            <a:r>
              <a:rPr lang="es-CO" dirty="0" err="1"/>
              <a:t>medium</a:t>
            </a:r>
            <a:r>
              <a:rPr lang="es-CO" dirty="0"/>
              <a:t>, and </a:t>
            </a:r>
            <a:r>
              <a:rPr lang="es-CO" dirty="0" err="1"/>
              <a:t>high</a:t>
            </a:r>
            <a:r>
              <a:rPr lang="es-CO" dirty="0"/>
              <a:t> </a:t>
            </a:r>
            <a:r>
              <a:rPr lang="es-CO" dirty="0" err="1"/>
              <a:t>altitude</a:t>
            </a:r>
            <a:r>
              <a:rPr lang="es-CO" dirty="0"/>
              <a:t> (PREPOCOL </a:t>
            </a:r>
            <a:r>
              <a:rPr lang="es-CO" dirty="0" err="1"/>
              <a:t>study</a:t>
            </a:r>
            <a:r>
              <a:rPr lang="es-CO" dirty="0"/>
              <a:t>). </a:t>
            </a:r>
            <a:r>
              <a:rPr lang="es-CO" dirty="0" err="1"/>
              <a:t>Chest</a:t>
            </a:r>
            <a:r>
              <a:rPr lang="es-CO" dirty="0"/>
              <a:t> 2008.Feb;133(2):343-9.</a:t>
            </a:r>
          </a:p>
        </p:txBody>
      </p:sp>
      <p:graphicFrame>
        <p:nvGraphicFramePr>
          <p:cNvPr id="4" name="Diagrama 3">
            <a:extLst>
              <a:ext uri="{FF2B5EF4-FFF2-40B4-BE49-F238E27FC236}">
                <a16:creationId xmlns:a16="http://schemas.microsoft.com/office/drawing/2014/main" xmlns="" id="{81CE22DB-E85F-4D77-A08E-FB4D50C92680}"/>
              </a:ext>
            </a:extLst>
          </p:cNvPr>
          <p:cNvGraphicFramePr/>
          <p:nvPr>
            <p:extLst>
              <p:ext uri="{D42A27DB-BD31-4B8C-83A1-F6EECF244321}">
                <p14:modId xmlns:p14="http://schemas.microsoft.com/office/powerpoint/2010/main" val="243697649"/>
              </p:ext>
            </p:extLst>
          </p:nvPr>
        </p:nvGraphicFramePr>
        <p:xfrm>
          <a:off x="2031999" y="719666"/>
          <a:ext cx="983553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Gráfico 8">
            <a:extLst>
              <a:ext uri="{FF2B5EF4-FFF2-40B4-BE49-F238E27FC236}">
                <a16:creationId xmlns:a16="http://schemas.microsoft.com/office/drawing/2014/main" xmlns="" id="{583644A2-89FF-4008-BD13-F6DC7698978A}"/>
              </a:ext>
            </a:extLst>
          </p:cNvPr>
          <p:cNvGraphicFramePr/>
          <p:nvPr/>
        </p:nvGraphicFramePr>
        <p:xfrm>
          <a:off x="-254391" y="3691346"/>
          <a:ext cx="6160477" cy="2539182"/>
        </p:xfrm>
        <a:graphic>
          <a:graphicData uri="http://schemas.openxmlformats.org/drawingml/2006/chart">
            <c:chart xmlns:c="http://schemas.openxmlformats.org/drawingml/2006/chart" xmlns:r="http://schemas.openxmlformats.org/officeDocument/2006/relationships" r:id="rId8"/>
          </a:graphicData>
        </a:graphic>
      </p:graphicFrame>
      <p:pic>
        <p:nvPicPr>
          <p:cNvPr id="5" name="Imagen 4">
            <a:extLst>
              <a:ext uri="{FF2B5EF4-FFF2-40B4-BE49-F238E27FC236}">
                <a16:creationId xmlns:a16="http://schemas.microsoft.com/office/drawing/2014/main" xmlns="" id="{74A5D030-F4B4-4AC9-BCA1-61D46F4CD0A0}"/>
              </a:ext>
            </a:extLst>
          </p:cNvPr>
          <p:cNvPicPr>
            <a:picLocks noChangeAspect="1"/>
          </p:cNvPicPr>
          <p:nvPr/>
        </p:nvPicPr>
        <p:blipFill>
          <a:blip r:embed="rId9"/>
          <a:stretch>
            <a:fillRect/>
          </a:stretch>
        </p:blipFill>
        <p:spPr>
          <a:xfrm>
            <a:off x="2812666" y="2723980"/>
            <a:ext cx="7214737" cy="3045580"/>
          </a:xfrm>
          <a:prstGeom prst="rect">
            <a:avLst/>
          </a:prstGeom>
        </p:spPr>
      </p:pic>
      <p:sp>
        <p:nvSpPr>
          <p:cNvPr id="6" name="CuadroTexto 5">
            <a:extLst>
              <a:ext uri="{FF2B5EF4-FFF2-40B4-BE49-F238E27FC236}">
                <a16:creationId xmlns:a16="http://schemas.microsoft.com/office/drawing/2014/main" xmlns="" id="{52C9F657-A943-408B-969E-014ADEC5361E}"/>
              </a:ext>
            </a:extLst>
          </p:cNvPr>
          <p:cNvSpPr txBox="1"/>
          <p:nvPr/>
        </p:nvSpPr>
        <p:spPr>
          <a:xfrm>
            <a:off x="2998033" y="4616970"/>
            <a:ext cx="689547" cy="369332"/>
          </a:xfrm>
          <a:prstGeom prst="rect">
            <a:avLst/>
          </a:prstGeom>
          <a:noFill/>
          <a:ln>
            <a:solidFill>
              <a:srgbClr val="FF0000"/>
            </a:solidFill>
          </a:ln>
        </p:spPr>
        <p:txBody>
          <a:bodyPr wrap="square" rtlCol="0">
            <a:spAutoFit/>
          </a:bodyPr>
          <a:lstStyle/>
          <a:p>
            <a:r>
              <a:rPr lang="es-CO" dirty="0"/>
              <a:t>8.9%</a:t>
            </a:r>
          </a:p>
        </p:txBody>
      </p:sp>
    </p:spTree>
    <p:extLst>
      <p:ext uri="{BB962C8B-B14F-4D97-AF65-F5344CB8AC3E}">
        <p14:creationId xmlns:p14="http://schemas.microsoft.com/office/powerpoint/2010/main" val="1569098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48286" y="108432"/>
            <a:ext cx="10515600" cy="1325563"/>
          </a:xfrm>
        </p:spPr>
        <p:txBody>
          <a:bodyPr/>
          <a:lstStyle/>
          <a:p>
            <a:r>
              <a:rPr lang="es-ES_tradnl"/>
              <a:t>EPIDEMIOLOGÍA</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r>
              <a:rPr lang="es-CO" dirty="0"/>
              <a:t>Caballero A, Torres CA, Jaramillo C, Bolívar F, Sanabria F, Osorio P, et al. </a:t>
            </a:r>
            <a:r>
              <a:rPr lang="es-CO" dirty="0" err="1"/>
              <a:t>Prevalence</a:t>
            </a:r>
            <a:r>
              <a:rPr lang="es-CO" dirty="0"/>
              <a:t> </a:t>
            </a:r>
            <a:r>
              <a:rPr lang="es-CO" dirty="0" err="1"/>
              <a:t>of</a:t>
            </a:r>
            <a:r>
              <a:rPr lang="es-CO" dirty="0"/>
              <a:t> COPD in </a:t>
            </a:r>
            <a:r>
              <a:rPr lang="es-CO" dirty="0" err="1"/>
              <a:t>five</a:t>
            </a:r>
            <a:r>
              <a:rPr lang="es-CO" dirty="0"/>
              <a:t> </a:t>
            </a:r>
            <a:r>
              <a:rPr lang="es-CO" dirty="0" err="1"/>
              <a:t>Colombian</a:t>
            </a:r>
            <a:r>
              <a:rPr lang="es-CO" dirty="0"/>
              <a:t> </a:t>
            </a:r>
            <a:r>
              <a:rPr lang="es-CO" dirty="0" err="1"/>
              <a:t>cities</a:t>
            </a:r>
            <a:r>
              <a:rPr lang="es-CO" dirty="0"/>
              <a:t> </a:t>
            </a:r>
            <a:r>
              <a:rPr lang="es-CO" dirty="0" err="1"/>
              <a:t>situated</a:t>
            </a:r>
            <a:r>
              <a:rPr lang="es-CO" dirty="0"/>
              <a:t> at </a:t>
            </a:r>
            <a:r>
              <a:rPr lang="es-CO" dirty="0" err="1"/>
              <a:t>low</a:t>
            </a:r>
            <a:r>
              <a:rPr lang="es-CO" dirty="0"/>
              <a:t>, </a:t>
            </a:r>
            <a:r>
              <a:rPr lang="es-CO" dirty="0" err="1"/>
              <a:t>medium</a:t>
            </a:r>
            <a:r>
              <a:rPr lang="es-CO" dirty="0"/>
              <a:t>, and </a:t>
            </a:r>
            <a:r>
              <a:rPr lang="es-CO" dirty="0" err="1"/>
              <a:t>high</a:t>
            </a:r>
            <a:r>
              <a:rPr lang="es-CO" dirty="0"/>
              <a:t> </a:t>
            </a:r>
            <a:r>
              <a:rPr lang="es-CO" dirty="0" err="1"/>
              <a:t>altitude</a:t>
            </a:r>
            <a:r>
              <a:rPr lang="es-CO" dirty="0"/>
              <a:t> (PREPOCOL </a:t>
            </a:r>
            <a:r>
              <a:rPr lang="es-CO" dirty="0" err="1"/>
              <a:t>study</a:t>
            </a:r>
            <a:r>
              <a:rPr lang="es-CO" dirty="0"/>
              <a:t>). </a:t>
            </a:r>
            <a:r>
              <a:rPr lang="es-CO" dirty="0" err="1"/>
              <a:t>Chest</a:t>
            </a:r>
            <a:r>
              <a:rPr lang="es-CO" dirty="0"/>
              <a:t> 2008.Feb;133(2):343-9.</a:t>
            </a:r>
          </a:p>
        </p:txBody>
      </p:sp>
      <p:graphicFrame>
        <p:nvGraphicFramePr>
          <p:cNvPr id="9" name="Gráfico 8">
            <a:extLst>
              <a:ext uri="{FF2B5EF4-FFF2-40B4-BE49-F238E27FC236}">
                <a16:creationId xmlns:a16="http://schemas.microsoft.com/office/drawing/2014/main" xmlns="" id="{583644A2-89FF-4008-BD13-F6DC7698978A}"/>
              </a:ext>
            </a:extLst>
          </p:cNvPr>
          <p:cNvGraphicFramePr/>
          <p:nvPr>
            <p:extLst>
              <p:ext uri="{D42A27DB-BD31-4B8C-83A1-F6EECF244321}">
                <p14:modId xmlns:p14="http://schemas.microsoft.com/office/powerpoint/2010/main" val="593502799"/>
              </p:ext>
            </p:extLst>
          </p:nvPr>
        </p:nvGraphicFramePr>
        <p:xfrm>
          <a:off x="-254391" y="3691346"/>
          <a:ext cx="6160477" cy="2539182"/>
        </p:xfrm>
        <a:graphic>
          <a:graphicData uri="http://schemas.openxmlformats.org/drawingml/2006/chart">
            <c:chart xmlns:c="http://schemas.openxmlformats.org/drawingml/2006/chart" xmlns:r="http://schemas.openxmlformats.org/officeDocument/2006/relationships" r:id="rId3"/>
          </a:graphicData>
        </a:graphic>
      </p:graphicFrame>
      <p:sp>
        <p:nvSpPr>
          <p:cNvPr id="6" name="CuadroTexto 5">
            <a:extLst>
              <a:ext uri="{FF2B5EF4-FFF2-40B4-BE49-F238E27FC236}">
                <a16:creationId xmlns:a16="http://schemas.microsoft.com/office/drawing/2014/main" xmlns="" id="{52C9F657-A943-408B-969E-014ADEC5361E}"/>
              </a:ext>
            </a:extLst>
          </p:cNvPr>
          <p:cNvSpPr txBox="1"/>
          <p:nvPr/>
        </p:nvSpPr>
        <p:spPr>
          <a:xfrm>
            <a:off x="2998033" y="4616970"/>
            <a:ext cx="689547" cy="369332"/>
          </a:xfrm>
          <a:prstGeom prst="rect">
            <a:avLst/>
          </a:prstGeom>
          <a:noFill/>
          <a:ln>
            <a:solidFill>
              <a:srgbClr val="FF0000"/>
            </a:solidFill>
          </a:ln>
        </p:spPr>
        <p:txBody>
          <a:bodyPr wrap="square" rtlCol="0">
            <a:spAutoFit/>
          </a:bodyPr>
          <a:lstStyle/>
          <a:p>
            <a:r>
              <a:rPr lang="es-CO" dirty="0"/>
              <a:t>8.9%</a:t>
            </a:r>
          </a:p>
        </p:txBody>
      </p:sp>
      <p:pic>
        <p:nvPicPr>
          <p:cNvPr id="7" name="Imagen 6">
            <a:extLst>
              <a:ext uri="{FF2B5EF4-FFF2-40B4-BE49-F238E27FC236}">
                <a16:creationId xmlns:a16="http://schemas.microsoft.com/office/drawing/2014/main" xmlns="" id="{52277488-B51B-42F7-9845-E643D0CECB5B}"/>
              </a:ext>
            </a:extLst>
          </p:cNvPr>
          <p:cNvPicPr>
            <a:picLocks noChangeAspect="1"/>
          </p:cNvPicPr>
          <p:nvPr/>
        </p:nvPicPr>
        <p:blipFill>
          <a:blip r:embed="rId4"/>
          <a:stretch>
            <a:fillRect/>
          </a:stretch>
        </p:blipFill>
        <p:spPr>
          <a:xfrm>
            <a:off x="944253" y="1516448"/>
            <a:ext cx="10500347" cy="4349796"/>
          </a:xfrm>
          <a:prstGeom prst="rect">
            <a:avLst/>
          </a:prstGeom>
        </p:spPr>
      </p:pic>
    </p:spTree>
    <p:extLst>
      <p:ext uri="{BB962C8B-B14F-4D97-AF65-F5344CB8AC3E}">
        <p14:creationId xmlns:p14="http://schemas.microsoft.com/office/powerpoint/2010/main" val="11703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macionRespiracion1">
            <a:hlinkClick r:id="" action="ppaction://media"/>
            <a:extLst>
              <a:ext uri="{FF2B5EF4-FFF2-40B4-BE49-F238E27FC236}">
                <a16:creationId xmlns:a16="http://schemas.microsoft.com/office/drawing/2014/main" xmlns="" id="{DF86CB6E-43A1-4100-B9B1-F0C192FFFD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6836" y="897119"/>
            <a:ext cx="9275863" cy="5380335"/>
          </a:xfrm>
          <a:prstGeom prst="rect">
            <a:avLst/>
          </a:prstGeom>
        </p:spPr>
      </p:pic>
      <p:sp>
        <p:nvSpPr>
          <p:cNvPr id="3" name="Título 2"/>
          <p:cNvSpPr>
            <a:spLocks noGrp="1"/>
          </p:cNvSpPr>
          <p:nvPr>
            <p:ph type="title"/>
          </p:nvPr>
        </p:nvSpPr>
        <p:spPr/>
        <p:txBody>
          <a:bodyPr/>
          <a:lstStyle/>
          <a:p>
            <a:r>
              <a:rPr lang="es-ES_tradnl"/>
              <a:t>FISIOLOGÍA</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375077"/>
            <a:ext cx="7450015" cy="365125"/>
          </a:xfrm>
        </p:spPr>
        <p:txBody>
          <a:bodyPr/>
          <a:lstStyle/>
          <a:p>
            <a:pPr algn="l">
              <a:defRPr/>
            </a:pPr>
            <a:r>
              <a:rPr lang="es-CO"/>
              <a:t>West JB. Fisiología respiratoria. Buenos Aires: Editorial Médica Panamericana; 2002.</a:t>
            </a:r>
          </a:p>
          <a:p>
            <a:pPr algn="l">
              <a:defRPr/>
            </a:pPr>
            <a:r>
              <a:rPr lang="en-US"/>
              <a:t>Imagen </a:t>
            </a:r>
            <a:r>
              <a:rPr lang="en-US" err="1"/>
              <a:t>tomada</a:t>
            </a:r>
            <a:r>
              <a:rPr lang="en-US"/>
              <a:t> de https://pngimage.net/aparato-respiratorio-png-3/</a:t>
            </a:r>
          </a:p>
        </p:txBody>
      </p:sp>
      <p:pic>
        <p:nvPicPr>
          <p:cNvPr id="6" name="Imagen 5">
            <a:extLst>
              <a:ext uri="{FF2B5EF4-FFF2-40B4-BE49-F238E27FC236}">
                <a16:creationId xmlns:a16="http://schemas.microsoft.com/office/drawing/2014/main" xmlns="" id="{0508C0AD-0065-4323-B94E-B6FA3A15A672}"/>
              </a:ext>
            </a:extLst>
          </p:cNvPr>
          <p:cNvPicPr>
            <a:picLocks noChangeAspect="1"/>
          </p:cNvPicPr>
          <p:nvPr/>
        </p:nvPicPr>
        <p:blipFill>
          <a:blip r:embed="rId6"/>
          <a:stretch>
            <a:fillRect/>
          </a:stretch>
        </p:blipFill>
        <p:spPr>
          <a:xfrm>
            <a:off x="1071602" y="2097584"/>
            <a:ext cx="3320599" cy="3651222"/>
          </a:xfrm>
          <a:prstGeom prst="rect">
            <a:avLst/>
          </a:prstGeom>
        </p:spPr>
      </p:pic>
      <p:sp>
        <p:nvSpPr>
          <p:cNvPr id="9" name="Flecha: curvada hacia arriba 8">
            <a:extLst>
              <a:ext uri="{FF2B5EF4-FFF2-40B4-BE49-F238E27FC236}">
                <a16:creationId xmlns:a16="http://schemas.microsoft.com/office/drawing/2014/main" xmlns="" id="{92DFF488-1866-4ADB-A3AE-1A71C795371C}"/>
              </a:ext>
            </a:extLst>
          </p:cNvPr>
          <p:cNvSpPr/>
          <p:nvPr/>
        </p:nvSpPr>
        <p:spPr>
          <a:xfrm>
            <a:off x="4178105" y="3683819"/>
            <a:ext cx="1709620" cy="1105618"/>
          </a:xfrm>
          <a:prstGeom prst="curvedUpArrow">
            <a:avLst>
              <a:gd name="adj1" fmla="val 17485"/>
              <a:gd name="adj2" fmla="val 689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13061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B62F594-0661-43A1-9F41-572507C99E9E}"/>
              </a:ext>
            </a:extLst>
          </p:cNvPr>
          <p:cNvSpPr>
            <a:spLocks noGrp="1"/>
          </p:cNvSpPr>
          <p:nvPr>
            <p:ph type="title"/>
          </p:nvPr>
        </p:nvSpPr>
        <p:spPr/>
        <p:txBody>
          <a:bodyPr/>
          <a:lstStyle/>
          <a:p>
            <a:r>
              <a:rPr lang="es-CO" dirty="0"/>
              <a:t>FISIOPATOLOGÍA</a:t>
            </a:r>
          </a:p>
        </p:txBody>
      </p:sp>
      <p:grpSp>
        <p:nvGrpSpPr>
          <p:cNvPr id="136" name="Grupo 135">
            <a:extLst>
              <a:ext uri="{FF2B5EF4-FFF2-40B4-BE49-F238E27FC236}">
                <a16:creationId xmlns:a16="http://schemas.microsoft.com/office/drawing/2014/main" xmlns="" id="{BF07431A-6FF4-4DFC-98BA-AE18BEF03182}"/>
              </a:ext>
            </a:extLst>
          </p:cNvPr>
          <p:cNvGrpSpPr/>
          <p:nvPr/>
        </p:nvGrpSpPr>
        <p:grpSpPr>
          <a:xfrm>
            <a:off x="1588957" y="1543988"/>
            <a:ext cx="8529404" cy="4948888"/>
            <a:chOff x="954422" y="1357298"/>
            <a:chExt cx="7332354" cy="4314825"/>
          </a:xfrm>
        </p:grpSpPr>
        <p:sp>
          <p:nvSpPr>
            <p:cNvPr id="137" name="Freeform 3">
              <a:extLst>
                <a:ext uri="{FF2B5EF4-FFF2-40B4-BE49-F238E27FC236}">
                  <a16:creationId xmlns:a16="http://schemas.microsoft.com/office/drawing/2014/main" xmlns="" id="{356F4CBF-EB6C-4C43-A0A1-306C8304BA8B}"/>
                </a:ext>
              </a:extLst>
            </p:cNvPr>
            <p:cNvSpPr>
              <a:spLocks/>
            </p:cNvSpPr>
            <p:nvPr/>
          </p:nvSpPr>
          <p:spPr bwMode="auto">
            <a:xfrm>
              <a:off x="5505476" y="2595548"/>
              <a:ext cx="155575" cy="101600"/>
            </a:xfrm>
            <a:custGeom>
              <a:avLst/>
              <a:gdLst>
                <a:gd name="T0" fmla="*/ 2147483647 w 98"/>
                <a:gd name="T1" fmla="*/ 2147483647 h 64"/>
                <a:gd name="T2" fmla="*/ 2147483647 w 98"/>
                <a:gd name="T3" fmla="*/ 2147483647 h 64"/>
                <a:gd name="T4" fmla="*/ 2147483647 w 98"/>
                <a:gd name="T5" fmla="*/ 0 h 64"/>
                <a:gd name="T6" fmla="*/ 2147483647 w 98"/>
                <a:gd name="T7" fmla="*/ 0 h 64"/>
                <a:gd name="T8" fmla="*/ 2147483647 w 98"/>
                <a:gd name="T9" fmla="*/ 2147483647 h 64"/>
                <a:gd name="T10" fmla="*/ 0 w 98"/>
                <a:gd name="T11" fmla="*/ 2147483647 h 64"/>
                <a:gd name="T12" fmla="*/ 0 w 98"/>
                <a:gd name="T13" fmla="*/ 2147483647 h 64"/>
                <a:gd name="T14" fmla="*/ 0 60000 65536"/>
                <a:gd name="T15" fmla="*/ 0 60000 65536"/>
                <a:gd name="T16" fmla="*/ 0 60000 65536"/>
                <a:gd name="T17" fmla="*/ 0 60000 65536"/>
                <a:gd name="T18" fmla="*/ 0 60000 65536"/>
                <a:gd name="T19" fmla="*/ 0 60000 65536"/>
                <a:gd name="T20" fmla="*/ 0 60000 65536"/>
                <a:gd name="T21" fmla="*/ 0 w 98"/>
                <a:gd name="T22" fmla="*/ 0 h 64"/>
                <a:gd name="T23" fmla="*/ 98 w 98"/>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64">
                  <a:moveTo>
                    <a:pt x="97" y="63"/>
                  </a:moveTo>
                  <a:lnTo>
                    <a:pt x="86" y="24"/>
                  </a:lnTo>
                  <a:lnTo>
                    <a:pt x="62" y="0"/>
                  </a:lnTo>
                  <a:lnTo>
                    <a:pt x="34" y="0"/>
                  </a:lnTo>
                  <a:lnTo>
                    <a:pt x="12" y="24"/>
                  </a:lnTo>
                  <a:lnTo>
                    <a:pt x="0" y="63"/>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38" name="Freeform 4">
              <a:extLst>
                <a:ext uri="{FF2B5EF4-FFF2-40B4-BE49-F238E27FC236}">
                  <a16:creationId xmlns:a16="http://schemas.microsoft.com/office/drawing/2014/main" xmlns="" id="{C98606C8-B119-468F-8468-550B883FB41B}"/>
                </a:ext>
              </a:extLst>
            </p:cNvPr>
            <p:cNvSpPr>
              <a:spLocks/>
            </p:cNvSpPr>
            <p:nvPr/>
          </p:nvSpPr>
          <p:spPr bwMode="auto">
            <a:xfrm>
              <a:off x="5703913" y="3105136"/>
              <a:ext cx="157163" cy="100012"/>
            </a:xfrm>
            <a:custGeom>
              <a:avLst/>
              <a:gdLst>
                <a:gd name="T0" fmla="*/ 0 w 99"/>
                <a:gd name="T1" fmla="*/ 0 h 63"/>
                <a:gd name="T2" fmla="*/ 2147483647 w 99"/>
                <a:gd name="T3" fmla="*/ 2147483647 h 63"/>
                <a:gd name="T4" fmla="*/ 2147483647 w 99"/>
                <a:gd name="T5" fmla="*/ 2147483647 h 63"/>
                <a:gd name="T6" fmla="*/ 2147483647 w 99"/>
                <a:gd name="T7" fmla="*/ 2147483647 h 63"/>
                <a:gd name="T8" fmla="*/ 2147483647 w 99"/>
                <a:gd name="T9" fmla="*/ 2147483647 h 63"/>
                <a:gd name="T10" fmla="*/ 2147483647 w 99"/>
                <a:gd name="T11" fmla="*/ 0 h 63"/>
                <a:gd name="T12" fmla="*/ 2147483647 w 99"/>
                <a:gd name="T13" fmla="*/ 0 h 63"/>
                <a:gd name="T14" fmla="*/ 0 60000 65536"/>
                <a:gd name="T15" fmla="*/ 0 60000 65536"/>
                <a:gd name="T16" fmla="*/ 0 60000 65536"/>
                <a:gd name="T17" fmla="*/ 0 60000 65536"/>
                <a:gd name="T18" fmla="*/ 0 60000 65536"/>
                <a:gd name="T19" fmla="*/ 0 60000 65536"/>
                <a:gd name="T20" fmla="*/ 0 60000 65536"/>
                <a:gd name="T21" fmla="*/ 0 w 99"/>
                <a:gd name="T22" fmla="*/ 0 h 63"/>
                <a:gd name="T23" fmla="*/ 99 w 99"/>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3">
                  <a:moveTo>
                    <a:pt x="0" y="0"/>
                  </a:moveTo>
                  <a:lnTo>
                    <a:pt x="10" y="38"/>
                  </a:lnTo>
                  <a:lnTo>
                    <a:pt x="35" y="62"/>
                  </a:lnTo>
                  <a:lnTo>
                    <a:pt x="62" y="62"/>
                  </a:lnTo>
                  <a:lnTo>
                    <a:pt x="85" y="38"/>
                  </a:lnTo>
                  <a:lnTo>
                    <a:pt x="98"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39" name="Freeform 5">
              <a:extLst>
                <a:ext uri="{FF2B5EF4-FFF2-40B4-BE49-F238E27FC236}">
                  <a16:creationId xmlns:a16="http://schemas.microsoft.com/office/drawing/2014/main" xmlns="" id="{83A0C236-12C6-44B4-AF2E-6F2CADA8FB91}"/>
                </a:ext>
              </a:extLst>
            </p:cNvPr>
            <p:cNvSpPr>
              <a:spLocks/>
            </p:cNvSpPr>
            <p:nvPr/>
          </p:nvSpPr>
          <p:spPr bwMode="auto">
            <a:xfrm>
              <a:off x="5659463" y="2695561"/>
              <a:ext cx="46038" cy="411162"/>
            </a:xfrm>
            <a:custGeom>
              <a:avLst/>
              <a:gdLst>
                <a:gd name="T0" fmla="*/ 0 w 29"/>
                <a:gd name="T1" fmla="*/ 0 h 259"/>
                <a:gd name="T2" fmla="*/ 2147483647 w 29"/>
                <a:gd name="T3" fmla="*/ 2147483647 h 259"/>
                <a:gd name="T4" fmla="*/ 2147483647 w 29"/>
                <a:gd name="T5" fmla="*/ 2147483647 h 259"/>
                <a:gd name="T6" fmla="*/ 0 60000 65536"/>
                <a:gd name="T7" fmla="*/ 0 60000 65536"/>
                <a:gd name="T8" fmla="*/ 0 60000 65536"/>
                <a:gd name="T9" fmla="*/ 0 w 29"/>
                <a:gd name="T10" fmla="*/ 0 h 259"/>
                <a:gd name="T11" fmla="*/ 29 w 29"/>
                <a:gd name="T12" fmla="*/ 259 h 259"/>
              </a:gdLst>
              <a:ahLst/>
              <a:cxnLst>
                <a:cxn ang="T6">
                  <a:pos x="T0" y="T1"/>
                </a:cxn>
                <a:cxn ang="T7">
                  <a:pos x="T2" y="T3"/>
                </a:cxn>
                <a:cxn ang="T8">
                  <a:pos x="T4" y="T5"/>
                </a:cxn>
              </a:cxnLst>
              <a:rect l="T9" t="T10" r="T11" b="T12"/>
              <a:pathLst>
                <a:path w="29" h="259">
                  <a:moveTo>
                    <a:pt x="0" y="0"/>
                  </a:moveTo>
                  <a:lnTo>
                    <a:pt x="28"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0" name="Freeform 6">
              <a:extLst>
                <a:ext uri="{FF2B5EF4-FFF2-40B4-BE49-F238E27FC236}">
                  <a16:creationId xmlns:a16="http://schemas.microsoft.com/office/drawing/2014/main" xmlns="" id="{2053BA22-D154-45C8-90EF-EBAFB347461D}"/>
                </a:ext>
              </a:extLst>
            </p:cNvPr>
            <p:cNvSpPr>
              <a:spLocks/>
            </p:cNvSpPr>
            <p:nvPr/>
          </p:nvSpPr>
          <p:spPr bwMode="auto">
            <a:xfrm>
              <a:off x="5305451" y="3105136"/>
              <a:ext cx="157162" cy="100012"/>
            </a:xfrm>
            <a:custGeom>
              <a:avLst/>
              <a:gdLst>
                <a:gd name="T0" fmla="*/ 0 w 99"/>
                <a:gd name="T1" fmla="*/ 0 h 63"/>
                <a:gd name="T2" fmla="*/ 2147483647 w 99"/>
                <a:gd name="T3" fmla="*/ 2147483647 h 63"/>
                <a:gd name="T4" fmla="*/ 2147483647 w 99"/>
                <a:gd name="T5" fmla="*/ 2147483647 h 63"/>
                <a:gd name="T6" fmla="*/ 2147483647 w 99"/>
                <a:gd name="T7" fmla="*/ 2147483647 h 63"/>
                <a:gd name="T8" fmla="*/ 2147483647 w 99"/>
                <a:gd name="T9" fmla="*/ 2147483647 h 63"/>
                <a:gd name="T10" fmla="*/ 2147483647 w 99"/>
                <a:gd name="T11" fmla="*/ 0 h 63"/>
                <a:gd name="T12" fmla="*/ 2147483647 w 99"/>
                <a:gd name="T13" fmla="*/ 0 h 63"/>
                <a:gd name="T14" fmla="*/ 0 60000 65536"/>
                <a:gd name="T15" fmla="*/ 0 60000 65536"/>
                <a:gd name="T16" fmla="*/ 0 60000 65536"/>
                <a:gd name="T17" fmla="*/ 0 60000 65536"/>
                <a:gd name="T18" fmla="*/ 0 60000 65536"/>
                <a:gd name="T19" fmla="*/ 0 60000 65536"/>
                <a:gd name="T20" fmla="*/ 0 60000 65536"/>
                <a:gd name="T21" fmla="*/ 0 w 99"/>
                <a:gd name="T22" fmla="*/ 0 h 63"/>
                <a:gd name="T23" fmla="*/ 99 w 99"/>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3">
                  <a:moveTo>
                    <a:pt x="0" y="0"/>
                  </a:moveTo>
                  <a:lnTo>
                    <a:pt x="12" y="38"/>
                  </a:lnTo>
                  <a:lnTo>
                    <a:pt x="35" y="62"/>
                  </a:lnTo>
                  <a:lnTo>
                    <a:pt x="62" y="62"/>
                  </a:lnTo>
                  <a:lnTo>
                    <a:pt x="85" y="38"/>
                  </a:lnTo>
                  <a:lnTo>
                    <a:pt x="98"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1" name="Freeform 7">
              <a:extLst>
                <a:ext uri="{FF2B5EF4-FFF2-40B4-BE49-F238E27FC236}">
                  <a16:creationId xmlns:a16="http://schemas.microsoft.com/office/drawing/2014/main" xmlns="" id="{2A49DF5C-C902-4243-A3C2-D7620F11BBF2}"/>
                </a:ext>
              </a:extLst>
            </p:cNvPr>
            <p:cNvSpPr>
              <a:spLocks/>
            </p:cNvSpPr>
            <p:nvPr/>
          </p:nvSpPr>
          <p:spPr bwMode="auto">
            <a:xfrm>
              <a:off x="5461026" y="2695561"/>
              <a:ext cx="46037" cy="411162"/>
            </a:xfrm>
            <a:custGeom>
              <a:avLst/>
              <a:gdLst>
                <a:gd name="T0" fmla="*/ 2147483647 w 29"/>
                <a:gd name="T1" fmla="*/ 0 h 259"/>
                <a:gd name="T2" fmla="*/ 0 w 29"/>
                <a:gd name="T3" fmla="*/ 2147483647 h 259"/>
                <a:gd name="T4" fmla="*/ 0 w 29"/>
                <a:gd name="T5" fmla="*/ 2147483647 h 259"/>
                <a:gd name="T6" fmla="*/ 0 60000 65536"/>
                <a:gd name="T7" fmla="*/ 0 60000 65536"/>
                <a:gd name="T8" fmla="*/ 0 60000 65536"/>
                <a:gd name="T9" fmla="*/ 0 w 29"/>
                <a:gd name="T10" fmla="*/ 0 h 259"/>
                <a:gd name="T11" fmla="*/ 29 w 29"/>
                <a:gd name="T12" fmla="*/ 259 h 259"/>
              </a:gdLst>
              <a:ahLst/>
              <a:cxnLst>
                <a:cxn ang="T6">
                  <a:pos x="T0" y="T1"/>
                </a:cxn>
                <a:cxn ang="T7">
                  <a:pos x="T2" y="T3"/>
                </a:cxn>
                <a:cxn ang="T8">
                  <a:pos x="T4" y="T5"/>
                </a:cxn>
              </a:cxnLst>
              <a:rect l="T9" t="T10" r="T11" b="T12"/>
              <a:pathLst>
                <a:path w="29" h="259">
                  <a:moveTo>
                    <a:pt x="28" y="0"/>
                  </a:moveTo>
                  <a:lnTo>
                    <a:pt x="0"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2" name="Freeform 8">
              <a:extLst>
                <a:ext uri="{FF2B5EF4-FFF2-40B4-BE49-F238E27FC236}">
                  <a16:creationId xmlns:a16="http://schemas.microsoft.com/office/drawing/2014/main" xmlns="" id="{5299585E-B565-470D-856E-CAE331391266}"/>
                </a:ext>
              </a:extLst>
            </p:cNvPr>
            <p:cNvSpPr>
              <a:spLocks/>
            </p:cNvSpPr>
            <p:nvPr/>
          </p:nvSpPr>
          <p:spPr bwMode="auto">
            <a:xfrm>
              <a:off x="5859488" y="2695561"/>
              <a:ext cx="41275" cy="411162"/>
            </a:xfrm>
            <a:custGeom>
              <a:avLst/>
              <a:gdLst>
                <a:gd name="T0" fmla="*/ 2147483647 w 26"/>
                <a:gd name="T1" fmla="*/ 0 h 259"/>
                <a:gd name="T2" fmla="*/ 0 w 26"/>
                <a:gd name="T3" fmla="*/ 2147483647 h 259"/>
                <a:gd name="T4" fmla="*/ 0 w 26"/>
                <a:gd name="T5" fmla="*/ 2147483647 h 259"/>
                <a:gd name="T6" fmla="*/ 0 60000 65536"/>
                <a:gd name="T7" fmla="*/ 0 60000 65536"/>
                <a:gd name="T8" fmla="*/ 0 60000 65536"/>
                <a:gd name="T9" fmla="*/ 0 w 26"/>
                <a:gd name="T10" fmla="*/ 0 h 259"/>
                <a:gd name="T11" fmla="*/ 26 w 26"/>
                <a:gd name="T12" fmla="*/ 259 h 259"/>
              </a:gdLst>
              <a:ahLst/>
              <a:cxnLst>
                <a:cxn ang="T6">
                  <a:pos x="T0" y="T1"/>
                </a:cxn>
                <a:cxn ang="T7">
                  <a:pos x="T2" y="T3"/>
                </a:cxn>
                <a:cxn ang="T8">
                  <a:pos x="T4" y="T5"/>
                </a:cxn>
              </a:cxnLst>
              <a:rect l="T9" t="T10" r="T11" b="T12"/>
              <a:pathLst>
                <a:path w="26" h="259">
                  <a:moveTo>
                    <a:pt x="25" y="0"/>
                  </a:moveTo>
                  <a:lnTo>
                    <a:pt x="0"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3" name="Freeform 9">
              <a:extLst>
                <a:ext uri="{FF2B5EF4-FFF2-40B4-BE49-F238E27FC236}">
                  <a16:creationId xmlns:a16="http://schemas.microsoft.com/office/drawing/2014/main" xmlns="" id="{C3DA1153-8E83-407E-8070-955866E54A0E}"/>
                </a:ext>
              </a:extLst>
            </p:cNvPr>
            <p:cNvSpPr>
              <a:spLocks/>
            </p:cNvSpPr>
            <p:nvPr/>
          </p:nvSpPr>
          <p:spPr bwMode="auto">
            <a:xfrm>
              <a:off x="5899176" y="2595548"/>
              <a:ext cx="157162" cy="101600"/>
            </a:xfrm>
            <a:custGeom>
              <a:avLst/>
              <a:gdLst>
                <a:gd name="T0" fmla="*/ 2147483647 w 99"/>
                <a:gd name="T1" fmla="*/ 2147483647 h 64"/>
                <a:gd name="T2" fmla="*/ 2147483647 w 99"/>
                <a:gd name="T3" fmla="*/ 2147483647 h 64"/>
                <a:gd name="T4" fmla="*/ 2147483647 w 99"/>
                <a:gd name="T5" fmla="*/ 0 h 64"/>
                <a:gd name="T6" fmla="*/ 2147483647 w 99"/>
                <a:gd name="T7" fmla="*/ 0 h 64"/>
                <a:gd name="T8" fmla="*/ 2147483647 w 99"/>
                <a:gd name="T9" fmla="*/ 2147483647 h 64"/>
                <a:gd name="T10" fmla="*/ 0 w 99"/>
                <a:gd name="T11" fmla="*/ 2147483647 h 64"/>
                <a:gd name="T12" fmla="*/ 0 w 99"/>
                <a:gd name="T13" fmla="*/ 2147483647 h 64"/>
                <a:gd name="T14" fmla="*/ 0 60000 65536"/>
                <a:gd name="T15" fmla="*/ 0 60000 65536"/>
                <a:gd name="T16" fmla="*/ 0 60000 65536"/>
                <a:gd name="T17" fmla="*/ 0 60000 65536"/>
                <a:gd name="T18" fmla="*/ 0 60000 65536"/>
                <a:gd name="T19" fmla="*/ 0 60000 65536"/>
                <a:gd name="T20" fmla="*/ 0 60000 65536"/>
                <a:gd name="T21" fmla="*/ 0 w 99"/>
                <a:gd name="T22" fmla="*/ 0 h 64"/>
                <a:gd name="T23" fmla="*/ 99 w 99"/>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4">
                  <a:moveTo>
                    <a:pt x="98" y="63"/>
                  </a:moveTo>
                  <a:lnTo>
                    <a:pt x="85" y="24"/>
                  </a:lnTo>
                  <a:lnTo>
                    <a:pt x="62" y="0"/>
                  </a:lnTo>
                  <a:lnTo>
                    <a:pt x="35" y="0"/>
                  </a:lnTo>
                  <a:lnTo>
                    <a:pt x="10" y="24"/>
                  </a:lnTo>
                  <a:lnTo>
                    <a:pt x="0" y="63"/>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4" name="Freeform 10">
              <a:extLst>
                <a:ext uri="{FF2B5EF4-FFF2-40B4-BE49-F238E27FC236}">
                  <a16:creationId xmlns:a16="http://schemas.microsoft.com/office/drawing/2014/main" xmlns="" id="{C6117A6A-BE28-475A-930A-C9E8C85235CF}"/>
                </a:ext>
              </a:extLst>
            </p:cNvPr>
            <p:cNvSpPr>
              <a:spLocks/>
            </p:cNvSpPr>
            <p:nvPr/>
          </p:nvSpPr>
          <p:spPr bwMode="auto">
            <a:xfrm>
              <a:off x="6054751" y="2695561"/>
              <a:ext cx="47625" cy="411162"/>
            </a:xfrm>
            <a:custGeom>
              <a:avLst/>
              <a:gdLst>
                <a:gd name="T0" fmla="*/ 0 w 30"/>
                <a:gd name="T1" fmla="*/ 0 h 259"/>
                <a:gd name="T2" fmla="*/ 2147483647 w 30"/>
                <a:gd name="T3" fmla="*/ 2147483647 h 259"/>
                <a:gd name="T4" fmla="*/ 2147483647 w 30"/>
                <a:gd name="T5" fmla="*/ 2147483647 h 259"/>
                <a:gd name="T6" fmla="*/ 0 60000 65536"/>
                <a:gd name="T7" fmla="*/ 0 60000 65536"/>
                <a:gd name="T8" fmla="*/ 0 60000 65536"/>
                <a:gd name="T9" fmla="*/ 0 w 30"/>
                <a:gd name="T10" fmla="*/ 0 h 259"/>
                <a:gd name="T11" fmla="*/ 30 w 30"/>
                <a:gd name="T12" fmla="*/ 259 h 259"/>
              </a:gdLst>
              <a:ahLst/>
              <a:cxnLst>
                <a:cxn ang="T6">
                  <a:pos x="T0" y="T1"/>
                </a:cxn>
                <a:cxn ang="T7">
                  <a:pos x="T2" y="T3"/>
                </a:cxn>
                <a:cxn ang="T8">
                  <a:pos x="T4" y="T5"/>
                </a:cxn>
              </a:cxnLst>
              <a:rect l="T9" t="T10" r="T11" b="T12"/>
              <a:pathLst>
                <a:path w="30" h="259">
                  <a:moveTo>
                    <a:pt x="0" y="0"/>
                  </a:moveTo>
                  <a:lnTo>
                    <a:pt x="29"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5" name="Freeform 11">
              <a:extLst>
                <a:ext uri="{FF2B5EF4-FFF2-40B4-BE49-F238E27FC236}">
                  <a16:creationId xmlns:a16="http://schemas.microsoft.com/office/drawing/2014/main" xmlns="" id="{63D73885-2C72-4382-B931-3258F0EEACEB}"/>
                </a:ext>
              </a:extLst>
            </p:cNvPr>
            <p:cNvSpPr>
              <a:spLocks/>
            </p:cNvSpPr>
            <p:nvPr/>
          </p:nvSpPr>
          <p:spPr bwMode="auto">
            <a:xfrm>
              <a:off x="6100788" y="3105136"/>
              <a:ext cx="155575" cy="100012"/>
            </a:xfrm>
            <a:custGeom>
              <a:avLst/>
              <a:gdLst>
                <a:gd name="T0" fmla="*/ 0 w 98"/>
                <a:gd name="T1" fmla="*/ 0 h 63"/>
                <a:gd name="T2" fmla="*/ 2147483647 w 98"/>
                <a:gd name="T3" fmla="*/ 2147483647 h 63"/>
                <a:gd name="T4" fmla="*/ 2147483647 w 98"/>
                <a:gd name="T5" fmla="*/ 2147483647 h 63"/>
                <a:gd name="T6" fmla="*/ 2147483647 w 98"/>
                <a:gd name="T7" fmla="*/ 2147483647 h 63"/>
                <a:gd name="T8" fmla="*/ 2147483647 w 98"/>
                <a:gd name="T9" fmla="*/ 2147483647 h 63"/>
                <a:gd name="T10" fmla="*/ 2147483647 w 98"/>
                <a:gd name="T11" fmla="*/ 0 h 63"/>
                <a:gd name="T12" fmla="*/ 2147483647 w 98"/>
                <a:gd name="T13" fmla="*/ 0 h 63"/>
                <a:gd name="T14" fmla="*/ 0 60000 65536"/>
                <a:gd name="T15" fmla="*/ 0 60000 65536"/>
                <a:gd name="T16" fmla="*/ 0 60000 65536"/>
                <a:gd name="T17" fmla="*/ 0 60000 65536"/>
                <a:gd name="T18" fmla="*/ 0 60000 65536"/>
                <a:gd name="T19" fmla="*/ 0 60000 65536"/>
                <a:gd name="T20" fmla="*/ 0 60000 65536"/>
                <a:gd name="T21" fmla="*/ 0 w 98"/>
                <a:gd name="T22" fmla="*/ 0 h 63"/>
                <a:gd name="T23" fmla="*/ 98 w 98"/>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63">
                  <a:moveTo>
                    <a:pt x="0" y="0"/>
                  </a:moveTo>
                  <a:lnTo>
                    <a:pt x="12" y="38"/>
                  </a:lnTo>
                  <a:lnTo>
                    <a:pt x="34" y="62"/>
                  </a:lnTo>
                  <a:lnTo>
                    <a:pt x="62" y="62"/>
                  </a:lnTo>
                  <a:lnTo>
                    <a:pt x="84" y="38"/>
                  </a:lnTo>
                  <a:lnTo>
                    <a:pt x="97"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6" name="Freeform 12">
              <a:extLst>
                <a:ext uri="{FF2B5EF4-FFF2-40B4-BE49-F238E27FC236}">
                  <a16:creationId xmlns:a16="http://schemas.microsoft.com/office/drawing/2014/main" xmlns="" id="{03918F80-B89A-439B-A05D-C13BC62DADAD}"/>
                </a:ext>
              </a:extLst>
            </p:cNvPr>
            <p:cNvSpPr>
              <a:spLocks/>
            </p:cNvSpPr>
            <p:nvPr/>
          </p:nvSpPr>
          <p:spPr bwMode="auto">
            <a:xfrm>
              <a:off x="6294463" y="2595548"/>
              <a:ext cx="160338" cy="101600"/>
            </a:xfrm>
            <a:custGeom>
              <a:avLst/>
              <a:gdLst>
                <a:gd name="T0" fmla="*/ 2147483647 w 101"/>
                <a:gd name="T1" fmla="*/ 2147483647 h 64"/>
                <a:gd name="T2" fmla="*/ 2147483647 w 101"/>
                <a:gd name="T3" fmla="*/ 2147483647 h 64"/>
                <a:gd name="T4" fmla="*/ 2147483647 w 101"/>
                <a:gd name="T5" fmla="*/ 0 h 64"/>
                <a:gd name="T6" fmla="*/ 2147483647 w 101"/>
                <a:gd name="T7" fmla="*/ 0 h 64"/>
                <a:gd name="T8" fmla="*/ 2147483647 w 101"/>
                <a:gd name="T9" fmla="*/ 2147483647 h 64"/>
                <a:gd name="T10" fmla="*/ 0 w 101"/>
                <a:gd name="T11" fmla="*/ 2147483647 h 64"/>
                <a:gd name="T12" fmla="*/ 2147483647 w 101"/>
                <a:gd name="T13" fmla="*/ 2147483647 h 64"/>
                <a:gd name="T14" fmla="*/ 0 60000 65536"/>
                <a:gd name="T15" fmla="*/ 0 60000 65536"/>
                <a:gd name="T16" fmla="*/ 0 60000 65536"/>
                <a:gd name="T17" fmla="*/ 0 60000 65536"/>
                <a:gd name="T18" fmla="*/ 0 60000 65536"/>
                <a:gd name="T19" fmla="*/ 0 60000 65536"/>
                <a:gd name="T20" fmla="*/ 0 60000 65536"/>
                <a:gd name="T21" fmla="*/ 0 w 101"/>
                <a:gd name="T22" fmla="*/ 0 h 64"/>
                <a:gd name="T23" fmla="*/ 101 w 10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64">
                  <a:moveTo>
                    <a:pt x="100" y="63"/>
                  </a:moveTo>
                  <a:lnTo>
                    <a:pt x="87" y="24"/>
                  </a:lnTo>
                  <a:lnTo>
                    <a:pt x="63" y="0"/>
                  </a:lnTo>
                  <a:lnTo>
                    <a:pt x="35" y="0"/>
                  </a:lnTo>
                  <a:lnTo>
                    <a:pt x="12" y="24"/>
                  </a:lnTo>
                  <a:lnTo>
                    <a:pt x="0" y="63"/>
                  </a:lnTo>
                  <a:lnTo>
                    <a:pt x="1" y="63"/>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7" name="Freeform 13">
              <a:extLst>
                <a:ext uri="{FF2B5EF4-FFF2-40B4-BE49-F238E27FC236}">
                  <a16:creationId xmlns:a16="http://schemas.microsoft.com/office/drawing/2014/main" xmlns="" id="{713FC283-B74F-4261-B538-F43CF438339C}"/>
                </a:ext>
              </a:extLst>
            </p:cNvPr>
            <p:cNvSpPr>
              <a:spLocks/>
            </p:cNvSpPr>
            <p:nvPr/>
          </p:nvSpPr>
          <p:spPr bwMode="auto">
            <a:xfrm>
              <a:off x="6254776" y="2695561"/>
              <a:ext cx="41275" cy="411162"/>
            </a:xfrm>
            <a:custGeom>
              <a:avLst/>
              <a:gdLst>
                <a:gd name="T0" fmla="*/ 2147483647 w 26"/>
                <a:gd name="T1" fmla="*/ 0 h 259"/>
                <a:gd name="T2" fmla="*/ 0 w 26"/>
                <a:gd name="T3" fmla="*/ 2147483647 h 259"/>
                <a:gd name="T4" fmla="*/ 0 w 26"/>
                <a:gd name="T5" fmla="*/ 2147483647 h 259"/>
                <a:gd name="T6" fmla="*/ 0 60000 65536"/>
                <a:gd name="T7" fmla="*/ 0 60000 65536"/>
                <a:gd name="T8" fmla="*/ 0 60000 65536"/>
                <a:gd name="T9" fmla="*/ 0 w 26"/>
                <a:gd name="T10" fmla="*/ 0 h 259"/>
                <a:gd name="T11" fmla="*/ 26 w 26"/>
                <a:gd name="T12" fmla="*/ 259 h 259"/>
              </a:gdLst>
              <a:ahLst/>
              <a:cxnLst>
                <a:cxn ang="T6">
                  <a:pos x="T0" y="T1"/>
                </a:cxn>
                <a:cxn ang="T7">
                  <a:pos x="T2" y="T3"/>
                </a:cxn>
                <a:cxn ang="T8">
                  <a:pos x="T4" y="T5"/>
                </a:cxn>
              </a:cxnLst>
              <a:rect l="T9" t="T10" r="T11" b="T12"/>
              <a:pathLst>
                <a:path w="26" h="259">
                  <a:moveTo>
                    <a:pt x="25" y="0"/>
                  </a:moveTo>
                  <a:lnTo>
                    <a:pt x="0"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8" name="Freeform 14">
              <a:extLst>
                <a:ext uri="{FF2B5EF4-FFF2-40B4-BE49-F238E27FC236}">
                  <a16:creationId xmlns:a16="http://schemas.microsoft.com/office/drawing/2014/main" xmlns="" id="{F251F41F-D964-4748-8A58-735CD54716FE}"/>
                </a:ext>
              </a:extLst>
            </p:cNvPr>
            <p:cNvSpPr>
              <a:spLocks/>
            </p:cNvSpPr>
            <p:nvPr/>
          </p:nvSpPr>
          <p:spPr bwMode="auto">
            <a:xfrm>
              <a:off x="6453213" y="2695561"/>
              <a:ext cx="41275" cy="411162"/>
            </a:xfrm>
            <a:custGeom>
              <a:avLst/>
              <a:gdLst>
                <a:gd name="T0" fmla="*/ 0 w 26"/>
                <a:gd name="T1" fmla="*/ 0 h 259"/>
                <a:gd name="T2" fmla="*/ 2147483647 w 26"/>
                <a:gd name="T3" fmla="*/ 2147483647 h 259"/>
                <a:gd name="T4" fmla="*/ 2147483647 w 26"/>
                <a:gd name="T5" fmla="*/ 2147483647 h 259"/>
                <a:gd name="T6" fmla="*/ 0 60000 65536"/>
                <a:gd name="T7" fmla="*/ 0 60000 65536"/>
                <a:gd name="T8" fmla="*/ 0 60000 65536"/>
                <a:gd name="T9" fmla="*/ 0 w 26"/>
                <a:gd name="T10" fmla="*/ 0 h 259"/>
                <a:gd name="T11" fmla="*/ 26 w 26"/>
                <a:gd name="T12" fmla="*/ 259 h 259"/>
              </a:gdLst>
              <a:ahLst/>
              <a:cxnLst>
                <a:cxn ang="T6">
                  <a:pos x="T0" y="T1"/>
                </a:cxn>
                <a:cxn ang="T7">
                  <a:pos x="T2" y="T3"/>
                </a:cxn>
                <a:cxn ang="T8">
                  <a:pos x="T4" y="T5"/>
                </a:cxn>
              </a:cxnLst>
              <a:rect l="T9" t="T10" r="T11" b="T12"/>
              <a:pathLst>
                <a:path w="26" h="259">
                  <a:moveTo>
                    <a:pt x="0" y="0"/>
                  </a:moveTo>
                  <a:lnTo>
                    <a:pt x="23" y="258"/>
                  </a:lnTo>
                  <a:lnTo>
                    <a:pt x="25"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49" name="Freeform 15">
              <a:extLst>
                <a:ext uri="{FF2B5EF4-FFF2-40B4-BE49-F238E27FC236}">
                  <a16:creationId xmlns:a16="http://schemas.microsoft.com/office/drawing/2014/main" xmlns="" id="{5166E4E5-1780-40E4-9CC4-F40C50FF58DF}"/>
                </a:ext>
              </a:extLst>
            </p:cNvPr>
            <p:cNvSpPr>
              <a:spLocks/>
            </p:cNvSpPr>
            <p:nvPr/>
          </p:nvSpPr>
          <p:spPr bwMode="auto">
            <a:xfrm>
              <a:off x="6491313" y="3105136"/>
              <a:ext cx="160338" cy="100012"/>
            </a:xfrm>
            <a:custGeom>
              <a:avLst/>
              <a:gdLst>
                <a:gd name="T0" fmla="*/ 0 w 101"/>
                <a:gd name="T1" fmla="*/ 0 h 63"/>
                <a:gd name="T2" fmla="*/ 2147483647 w 101"/>
                <a:gd name="T3" fmla="*/ 2147483647 h 63"/>
                <a:gd name="T4" fmla="*/ 2147483647 w 101"/>
                <a:gd name="T5" fmla="*/ 2147483647 h 63"/>
                <a:gd name="T6" fmla="*/ 2147483647 w 101"/>
                <a:gd name="T7" fmla="*/ 2147483647 h 63"/>
                <a:gd name="T8" fmla="*/ 2147483647 w 101"/>
                <a:gd name="T9" fmla="*/ 2147483647 h 63"/>
                <a:gd name="T10" fmla="*/ 2147483647 w 101"/>
                <a:gd name="T11" fmla="*/ 0 h 63"/>
                <a:gd name="T12" fmla="*/ 2147483647 w 101"/>
                <a:gd name="T13" fmla="*/ 0 h 63"/>
                <a:gd name="T14" fmla="*/ 0 60000 65536"/>
                <a:gd name="T15" fmla="*/ 0 60000 65536"/>
                <a:gd name="T16" fmla="*/ 0 60000 65536"/>
                <a:gd name="T17" fmla="*/ 0 60000 65536"/>
                <a:gd name="T18" fmla="*/ 0 60000 65536"/>
                <a:gd name="T19" fmla="*/ 0 60000 65536"/>
                <a:gd name="T20" fmla="*/ 0 60000 65536"/>
                <a:gd name="T21" fmla="*/ 0 w 101"/>
                <a:gd name="T22" fmla="*/ 0 h 63"/>
                <a:gd name="T23" fmla="*/ 101 w 101"/>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63">
                  <a:moveTo>
                    <a:pt x="0" y="0"/>
                  </a:moveTo>
                  <a:lnTo>
                    <a:pt x="12" y="38"/>
                  </a:lnTo>
                  <a:lnTo>
                    <a:pt x="36" y="62"/>
                  </a:lnTo>
                  <a:lnTo>
                    <a:pt x="64" y="62"/>
                  </a:lnTo>
                  <a:lnTo>
                    <a:pt x="87" y="38"/>
                  </a:lnTo>
                  <a:lnTo>
                    <a:pt x="100"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0" name="Freeform 16">
              <a:extLst>
                <a:ext uri="{FF2B5EF4-FFF2-40B4-BE49-F238E27FC236}">
                  <a16:creationId xmlns:a16="http://schemas.microsoft.com/office/drawing/2014/main" xmlns="" id="{75FC22F8-EC39-45EB-9909-C2A15900641F}"/>
                </a:ext>
              </a:extLst>
            </p:cNvPr>
            <p:cNvSpPr>
              <a:spLocks/>
            </p:cNvSpPr>
            <p:nvPr/>
          </p:nvSpPr>
          <p:spPr bwMode="auto">
            <a:xfrm>
              <a:off x="1070001" y="1357298"/>
              <a:ext cx="7124700" cy="1588"/>
            </a:xfrm>
            <a:custGeom>
              <a:avLst/>
              <a:gdLst>
                <a:gd name="T0" fmla="*/ 0 w 4488"/>
                <a:gd name="T1" fmla="*/ 0 h 1"/>
                <a:gd name="T2" fmla="*/ 2147483647 w 4488"/>
                <a:gd name="T3" fmla="*/ 0 h 1"/>
                <a:gd name="T4" fmla="*/ 2147483647 w 4488"/>
                <a:gd name="T5" fmla="*/ 0 h 1"/>
                <a:gd name="T6" fmla="*/ 0 60000 65536"/>
                <a:gd name="T7" fmla="*/ 0 60000 65536"/>
                <a:gd name="T8" fmla="*/ 0 60000 65536"/>
                <a:gd name="T9" fmla="*/ 0 w 4488"/>
                <a:gd name="T10" fmla="*/ 0 h 1"/>
                <a:gd name="T11" fmla="*/ 4488 w 4488"/>
                <a:gd name="T12" fmla="*/ 1 h 1"/>
              </a:gdLst>
              <a:ahLst/>
              <a:cxnLst>
                <a:cxn ang="T6">
                  <a:pos x="T0" y="T1"/>
                </a:cxn>
                <a:cxn ang="T7">
                  <a:pos x="T2" y="T3"/>
                </a:cxn>
                <a:cxn ang="T8">
                  <a:pos x="T4" y="T5"/>
                </a:cxn>
              </a:cxnLst>
              <a:rect l="T9" t="T10" r="T11" b="T12"/>
              <a:pathLst>
                <a:path w="4488" h="1">
                  <a:moveTo>
                    <a:pt x="0" y="0"/>
                  </a:moveTo>
                  <a:lnTo>
                    <a:pt x="4487"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1" name="Freeform 17">
              <a:extLst>
                <a:ext uri="{FF2B5EF4-FFF2-40B4-BE49-F238E27FC236}">
                  <a16:creationId xmlns:a16="http://schemas.microsoft.com/office/drawing/2014/main" xmlns="" id="{4A6E8CBF-31B3-41B5-A887-C1C6A6C33ABA}"/>
                </a:ext>
              </a:extLst>
            </p:cNvPr>
            <p:cNvSpPr>
              <a:spLocks/>
            </p:cNvSpPr>
            <p:nvPr/>
          </p:nvSpPr>
          <p:spPr bwMode="auto">
            <a:xfrm>
              <a:off x="6650063" y="1462073"/>
              <a:ext cx="166688" cy="1644650"/>
            </a:xfrm>
            <a:custGeom>
              <a:avLst/>
              <a:gdLst>
                <a:gd name="T0" fmla="*/ 2147483647 w 105"/>
                <a:gd name="T1" fmla="*/ 0 h 1036"/>
                <a:gd name="T2" fmla="*/ 0 w 105"/>
                <a:gd name="T3" fmla="*/ 2147483647 h 1036"/>
                <a:gd name="T4" fmla="*/ 0 w 105"/>
                <a:gd name="T5" fmla="*/ 2147483647 h 1036"/>
                <a:gd name="T6" fmla="*/ 0 60000 65536"/>
                <a:gd name="T7" fmla="*/ 0 60000 65536"/>
                <a:gd name="T8" fmla="*/ 0 60000 65536"/>
                <a:gd name="T9" fmla="*/ 0 w 105"/>
                <a:gd name="T10" fmla="*/ 0 h 1036"/>
                <a:gd name="T11" fmla="*/ 105 w 105"/>
                <a:gd name="T12" fmla="*/ 1036 h 1036"/>
              </a:gdLst>
              <a:ahLst/>
              <a:cxnLst>
                <a:cxn ang="T6">
                  <a:pos x="T0" y="T1"/>
                </a:cxn>
                <a:cxn ang="T7">
                  <a:pos x="T2" y="T3"/>
                </a:cxn>
                <a:cxn ang="T8">
                  <a:pos x="T4" y="T5"/>
                </a:cxn>
              </a:cxnLst>
              <a:rect l="T9" t="T10" r="T11" b="T12"/>
              <a:pathLst>
                <a:path w="105" h="1036">
                  <a:moveTo>
                    <a:pt x="104" y="0"/>
                  </a:moveTo>
                  <a:lnTo>
                    <a:pt x="0" y="1035"/>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2" name="Freeform 18">
              <a:extLst>
                <a:ext uri="{FF2B5EF4-FFF2-40B4-BE49-F238E27FC236}">
                  <a16:creationId xmlns:a16="http://schemas.microsoft.com/office/drawing/2014/main" xmlns="" id="{95F3B618-FCE4-434E-955D-B306155AADE3}"/>
                </a:ext>
              </a:extLst>
            </p:cNvPr>
            <p:cNvSpPr>
              <a:spLocks/>
            </p:cNvSpPr>
            <p:nvPr/>
          </p:nvSpPr>
          <p:spPr bwMode="auto">
            <a:xfrm>
              <a:off x="6815163" y="1363648"/>
              <a:ext cx="158750" cy="100013"/>
            </a:xfrm>
            <a:custGeom>
              <a:avLst/>
              <a:gdLst>
                <a:gd name="T0" fmla="*/ 2147483647 w 100"/>
                <a:gd name="T1" fmla="*/ 2147483647 h 63"/>
                <a:gd name="T2" fmla="*/ 2147483647 w 100"/>
                <a:gd name="T3" fmla="*/ 2147483647 h 63"/>
                <a:gd name="T4" fmla="*/ 2147483647 w 100"/>
                <a:gd name="T5" fmla="*/ 0 h 63"/>
                <a:gd name="T6" fmla="*/ 2147483647 w 100"/>
                <a:gd name="T7" fmla="*/ 0 h 63"/>
                <a:gd name="T8" fmla="*/ 2147483647 w 100"/>
                <a:gd name="T9" fmla="*/ 2147483647 h 63"/>
                <a:gd name="T10" fmla="*/ 0 w 100"/>
                <a:gd name="T11" fmla="*/ 2147483647 h 63"/>
                <a:gd name="T12" fmla="*/ 0 w 100"/>
                <a:gd name="T13" fmla="*/ 2147483647 h 63"/>
                <a:gd name="T14" fmla="*/ 0 60000 65536"/>
                <a:gd name="T15" fmla="*/ 0 60000 65536"/>
                <a:gd name="T16" fmla="*/ 0 60000 65536"/>
                <a:gd name="T17" fmla="*/ 0 60000 65536"/>
                <a:gd name="T18" fmla="*/ 0 60000 65536"/>
                <a:gd name="T19" fmla="*/ 0 60000 65536"/>
                <a:gd name="T20" fmla="*/ 0 60000 65536"/>
                <a:gd name="T21" fmla="*/ 0 w 100"/>
                <a:gd name="T22" fmla="*/ 0 h 63"/>
                <a:gd name="T23" fmla="*/ 100 w 100"/>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63">
                  <a:moveTo>
                    <a:pt x="99" y="62"/>
                  </a:moveTo>
                  <a:lnTo>
                    <a:pt x="88" y="21"/>
                  </a:lnTo>
                  <a:lnTo>
                    <a:pt x="63" y="0"/>
                  </a:lnTo>
                  <a:lnTo>
                    <a:pt x="35" y="0"/>
                  </a:lnTo>
                  <a:lnTo>
                    <a:pt x="12" y="21"/>
                  </a:lnTo>
                  <a:lnTo>
                    <a:pt x="0" y="62"/>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3" name="Freeform 19">
              <a:extLst>
                <a:ext uri="{FF2B5EF4-FFF2-40B4-BE49-F238E27FC236}">
                  <a16:creationId xmlns:a16="http://schemas.microsoft.com/office/drawing/2014/main" xmlns="" id="{1CC0ED36-1067-4A38-898F-17637CC6A871}"/>
                </a:ext>
              </a:extLst>
            </p:cNvPr>
            <p:cNvSpPr>
              <a:spLocks/>
            </p:cNvSpPr>
            <p:nvPr/>
          </p:nvSpPr>
          <p:spPr bwMode="auto">
            <a:xfrm>
              <a:off x="6972326" y="1462073"/>
              <a:ext cx="295275" cy="2879725"/>
            </a:xfrm>
            <a:custGeom>
              <a:avLst/>
              <a:gdLst>
                <a:gd name="T0" fmla="*/ 0 w 186"/>
                <a:gd name="T1" fmla="*/ 0 h 1814"/>
                <a:gd name="T2" fmla="*/ 2147483647 w 186"/>
                <a:gd name="T3" fmla="*/ 2147483647 h 1814"/>
                <a:gd name="T4" fmla="*/ 2147483647 w 186"/>
                <a:gd name="T5" fmla="*/ 2147483647 h 1814"/>
                <a:gd name="T6" fmla="*/ 0 60000 65536"/>
                <a:gd name="T7" fmla="*/ 0 60000 65536"/>
                <a:gd name="T8" fmla="*/ 0 60000 65536"/>
                <a:gd name="T9" fmla="*/ 0 w 186"/>
                <a:gd name="T10" fmla="*/ 0 h 1814"/>
                <a:gd name="T11" fmla="*/ 186 w 186"/>
                <a:gd name="T12" fmla="*/ 1814 h 1814"/>
              </a:gdLst>
              <a:ahLst/>
              <a:cxnLst>
                <a:cxn ang="T6">
                  <a:pos x="T0" y="T1"/>
                </a:cxn>
                <a:cxn ang="T7">
                  <a:pos x="T2" y="T3"/>
                </a:cxn>
                <a:cxn ang="T8">
                  <a:pos x="T4" y="T5"/>
                </a:cxn>
              </a:cxnLst>
              <a:rect l="T9" t="T10" r="T11" b="T12"/>
              <a:pathLst>
                <a:path w="186" h="1814">
                  <a:moveTo>
                    <a:pt x="0" y="0"/>
                  </a:moveTo>
                  <a:lnTo>
                    <a:pt x="183" y="1813"/>
                  </a:lnTo>
                  <a:lnTo>
                    <a:pt x="185" y="1813"/>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4" name="Freeform 20">
              <a:extLst>
                <a:ext uri="{FF2B5EF4-FFF2-40B4-BE49-F238E27FC236}">
                  <a16:creationId xmlns:a16="http://schemas.microsoft.com/office/drawing/2014/main" xmlns="" id="{C53B29FC-D9EC-4182-8FB1-0DE5E587B5A0}"/>
                </a:ext>
              </a:extLst>
            </p:cNvPr>
            <p:cNvSpPr>
              <a:spLocks/>
            </p:cNvSpPr>
            <p:nvPr/>
          </p:nvSpPr>
          <p:spPr bwMode="auto">
            <a:xfrm>
              <a:off x="7264426" y="4340211"/>
              <a:ext cx="158750" cy="101600"/>
            </a:xfrm>
            <a:custGeom>
              <a:avLst/>
              <a:gdLst>
                <a:gd name="T0" fmla="*/ 0 w 100"/>
                <a:gd name="T1" fmla="*/ 0 h 64"/>
                <a:gd name="T2" fmla="*/ 2147483647 w 100"/>
                <a:gd name="T3" fmla="*/ 2147483647 h 64"/>
                <a:gd name="T4" fmla="*/ 2147483647 w 100"/>
                <a:gd name="T5" fmla="*/ 2147483647 h 64"/>
                <a:gd name="T6" fmla="*/ 2147483647 w 100"/>
                <a:gd name="T7" fmla="*/ 2147483647 h 64"/>
                <a:gd name="T8" fmla="*/ 2147483647 w 100"/>
                <a:gd name="T9" fmla="*/ 2147483647 h 64"/>
                <a:gd name="T10" fmla="*/ 2147483647 w 100"/>
                <a:gd name="T11" fmla="*/ 0 h 64"/>
                <a:gd name="T12" fmla="*/ 2147483647 w 100"/>
                <a:gd name="T13" fmla="*/ 0 h 64"/>
                <a:gd name="T14" fmla="*/ 0 60000 65536"/>
                <a:gd name="T15" fmla="*/ 0 60000 65536"/>
                <a:gd name="T16" fmla="*/ 0 60000 65536"/>
                <a:gd name="T17" fmla="*/ 0 60000 65536"/>
                <a:gd name="T18" fmla="*/ 0 60000 65536"/>
                <a:gd name="T19" fmla="*/ 0 60000 65536"/>
                <a:gd name="T20" fmla="*/ 0 60000 65536"/>
                <a:gd name="T21" fmla="*/ 0 w 100"/>
                <a:gd name="T22" fmla="*/ 0 h 64"/>
                <a:gd name="T23" fmla="*/ 100 w 10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64">
                  <a:moveTo>
                    <a:pt x="0" y="0"/>
                  </a:moveTo>
                  <a:lnTo>
                    <a:pt x="12" y="38"/>
                  </a:lnTo>
                  <a:lnTo>
                    <a:pt x="35" y="63"/>
                  </a:lnTo>
                  <a:lnTo>
                    <a:pt x="63" y="63"/>
                  </a:lnTo>
                  <a:lnTo>
                    <a:pt x="86" y="38"/>
                  </a:lnTo>
                  <a:lnTo>
                    <a:pt x="99"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5" name="Freeform 21">
              <a:extLst>
                <a:ext uri="{FF2B5EF4-FFF2-40B4-BE49-F238E27FC236}">
                  <a16:creationId xmlns:a16="http://schemas.microsoft.com/office/drawing/2014/main" xmlns="" id="{EF0521E8-071E-4AE4-8297-9DBD22987309}"/>
                </a:ext>
              </a:extLst>
            </p:cNvPr>
            <p:cNvSpPr>
              <a:spLocks/>
            </p:cNvSpPr>
            <p:nvPr/>
          </p:nvSpPr>
          <p:spPr bwMode="auto">
            <a:xfrm>
              <a:off x="7421588" y="2695561"/>
              <a:ext cx="168275" cy="1646237"/>
            </a:xfrm>
            <a:custGeom>
              <a:avLst/>
              <a:gdLst>
                <a:gd name="T0" fmla="*/ 2147483647 w 106"/>
                <a:gd name="T1" fmla="*/ 0 h 1037"/>
                <a:gd name="T2" fmla="*/ 0 w 106"/>
                <a:gd name="T3" fmla="*/ 2147483647 h 1037"/>
                <a:gd name="T4" fmla="*/ 0 w 106"/>
                <a:gd name="T5" fmla="*/ 2147483647 h 1037"/>
                <a:gd name="T6" fmla="*/ 0 60000 65536"/>
                <a:gd name="T7" fmla="*/ 0 60000 65536"/>
                <a:gd name="T8" fmla="*/ 0 60000 65536"/>
                <a:gd name="T9" fmla="*/ 0 w 106"/>
                <a:gd name="T10" fmla="*/ 0 h 1037"/>
                <a:gd name="T11" fmla="*/ 106 w 106"/>
                <a:gd name="T12" fmla="*/ 1037 h 1037"/>
              </a:gdLst>
              <a:ahLst/>
              <a:cxnLst>
                <a:cxn ang="T6">
                  <a:pos x="T0" y="T1"/>
                </a:cxn>
                <a:cxn ang="T7">
                  <a:pos x="T2" y="T3"/>
                </a:cxn>
                <a:cxn ang="T8">
                  <a:pos x="T4" y="T5"/>
                </a:cxn>
              </a:cxnLst>
              <a:rect l="T9" t="T10" r="T11" b="T12"/>
              <a:pathLst>
                <a:path w="106" h="1037">
                  <a:moveTo>
                    <a:pt x="105" y="0"/>
                  </a:moveTo>
                  <a:lnTo>
                    <a:pt x="0" y="1036"/>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6" name="Freeform 22">
              <a:extLst>
                <a:ext uri="{FF2B5EF4-FFF2-40B4-BE49-F238E27FC236}">
                  <a16:creationId xmlns:a16="http://schemas.microsoft.com/office/drawing/2014/main" xmlns="" id="{F05D7011-38FB-4CE3-A9FD-3760007B9EFB}"/>
                </a:ext>
              </a:extLst>
            </p:cNvPr>
            <p:cNvSpPr>
              <a:spLocks/>
            </p:cNvSpPr>
            <p:nvPr/>
          </p:nvSpPr>
          <p:spPr bwMode="auto">
            <a:xfrm>
              <a:off x="7588276" y="2595548"/>
              <a:ext cx="157162" cy="101600"/>
            </a:xfrm>
            <a:custGeom>
              <a:avLst/>
              <a:gdLst>
                <a:gd name="T0" fmla="*/ 2147483647 w 99"/>
                <a:gd name="T1" fmla="*/ 2147483647 h 64"/>
                <a:gd name="T2" fmla="*/ 2147483647 w 99"/>
                <a:gd name="T3" fmla="*/ 2147483647 h 64"/>
                <a:gd name="T4" fmla="*/ 2147483647 w 99"/>
                <a:gd name="T5" fmla="*/ 0 h 64"/>
                <a:gd name="T6" fmla="*/ 2147483647 w 99"/>
                <a:gd name="T7" fmla="*/ 0 h 64"/>
                <a:gd name="T8" fmla="*/ 2147483647 w 99"/>
                <a:gd name="T9" fmla="*/ 2147483647 h 64"/>
                <a:gd name="T10" fmla="*/ 0 w 99"/>
                <a:gd name="T11" fmla="*/ 2147483647 h 64"/>
                <a:gd name="T12" fmla="*/ 0 w 99"/>
                <a:gd name="T13" fmla="*/ 2147483647 h 64"/>
                <a:gd name="T14" fmla="*/ 0 60000 65536"/>
                <a:gd name="T15" fmla="*/ 0 60000 65536"/>
                <a:gd name="T16" fmla="*/ 0 60000 65536"/>
                <a:gd name="T17" fmla="*/ 0 60000 65536"/>
                <a:gd name="T18" fmla="*/ 0 60000 65536"/>
                <a:gd name="T19" fmla="*/ 0 60000 65536"/>
                <a:gd name="T20" fmla="*/ 0 60000 65536"/>
                <a:gd name="T21" fmla="*/ 0 w 99"/>
                <a:gd name="T22" fmla="*/ 0 h 64"/>
                <a:gd name="T23" fmla="*/ 99 w 99"/>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4">
                  <a:moveTo>
                    <a:pt x="98" y="63"/>
                  </a:moveTo>
                  <a:lnTo>
                    <a:pt x="87" y="24"/>
                  </a:lnTo>
                  <a:lnTo>
                    <a:pt x="62" y="0"/>
                  </a:lnTo>
                  <a:lnTo>
                    <a:pt x="35" y="0"/>
                  </a:lnTo>
                  <a:lnTo>
                    <a:pt x="12" y="24"/>
                  </a:lnTo>
                  <a:lnTo>
                    <a:pt x="0" y="63"/>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7" name="Freeform 23">
              <a:extLst>
                <a:ext uri="{FF2B5EF4-FFF2-40B4-BE49-F238E27FC236}">
                  <a16:creationId xmlns:a16="http://schemas.microsoft.com/office/drawing/2014/main" xmlns="" id="{22BA4BAE-4E84-4A43-A1C2-8C5F09168F62}"/>
                </a:ext>
              </a:extLst>
            </p:cNvPr>
            <p:cNvSpPr>
              <a:spLocks/>
            </p:cNvSpPr>
            <p:nvPr/>
          </p:nvSpPr>
          <p:spPr bwMode="auto">
            <a:xfrm>
              <a:off x="7743851" y="2695561"/>
              <a:ext cx="47625" cy="411162"/>
            </a:xfrm>
            <a:custGeom>
              <a:avLst/>
              <a:gdLst>
                <a:gd name="T0" fmla="*/ 0 w 30"/>
                <a:gd name="T1" fmla="*/ 0 h 259"/>
                <a:gd name="T2" fmla="*/ 2147483647 w 30"/>
                <a:gd name="T3" fmla="*/ 2147483647 h 259"/>
                <a:gd name="T4" fmla="*/ 2147483647 w 30"/>
                <a:gd name="T5" fmla="*/ 2147483647 h 259"/>
                <a:gd name="T6" fmla="*/ 0 60000 65536"/>
                <a:gd name="T7" fmla="*/ 0 60000 65536"/>
                <a:gd name="T8" fmla="*/ 0 60000 65536"/>
                <a:gd name="T9" fmla="*/ 0 w 30"/>
                <a:gd name="T10" fmla="*/ 0 h 259"/>
                <a:gd name="T11" fmla="*/ 30 w 30"/>
                <a:gd name="T12" fmla="*/ 259 h 259"/>
              </a:gdLst>
              <a:ahLst/>
              <a:cxnLst>
                <a:cxn ang="T6">
                  <a:pos x="T0" y="T1"/>
                </a:cxn>
                <a:cxn ang="T7">
                  <a:pos x="T2" y="T3"/>
                </a:cxn>
                <a:cxn ang="T8">
                  <a:pos x="T4" y="T5"/>
                </a:cxn>
              </a:cxnLst>
              <a:rect l="T9" t="T10" r="T11" b="T12"/>
              <a:pathLst>
                <a:path w="30" h="259">
                  <a:moveTo>
                    <a:pt x="0" y="0"/>
                  </a:moveTo>
                  <a:lnTo>
                    <a:pt x="27" y="258"/>
                  </a:lnTo>
                  <a:lnTo>
                    <a:pt x="29"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8" name="Freeform 24">
              <a:extLst>
                <a:ext uri="{FF2B5EF4-FFF2-40B4-BE49-F238E27FC236}">
                  <a16:creationId xmlns:a16="http://schemas.microsoft.com/office/drawing/2014/main" xmlns="" id="{2273961C-DFA2-46F3-A140-7FBC73A6F640}"/>
                </a:ext>
              </a:extLst>
            </p:cNvPr>
            <p:cNvSpPr>
              <a:spLocks/>
            </p:cNvSpPr>
            <p:nvPr/>
          </p:nvSpPr>
          <p:spPr bwMode="auto">
            <a:xfrm>
              <a:off x="7785126" y="3105136"/>
              <a:ext cx="158750" cy="100012"/>
            </a:xfrm>
            <a:custGeom>
              <a:avLst/>
              <a:gdLst>
                <a:gd name="T0" fmla="*/ 0 w 100"/>
                <a:gd name="T1" fmla="*/ 0 h 63"/>
                <a:gd name="T2" fmla="*/ 2147483647 w 100"/>
                <a:gd name="T3" fmla="*/ 2147483647 h 63"/>
                <a:gd name="T4" fmla="*/ 2147483647 w 100"/>
                <a:gd name="T5" fmla="*/ 2147483647 h 63"/>
                <a:gd name="T6" fmla="*/ 2147483647 w 100"/>
                <a:gd name="T7" fmla="*/ 2147483647 h 63"/>
                <a:gd name="T8" fmla="*/ 2147483647 w 100"/>
                <a:gd name="T9" fmla="*/ 2147483647 h 63"/>
                <a:gd name="T10" fmla="*/ 2147483647 w 100"/>
                <a:gd name="T11" fmla="*/ 0 h 63"/>
                <a:gd name="T12" fmla="*/ 2147483647 w 100"/>
                <a:gd name="T13" fmla="*/ 0 h 63"/>
                <a:gd name="T14" fmla="*/ 0 60000 65536"/>
                <a:gd name="T15" fmla="*/ 0 60000 65536"/>
                <a:gd name="T16" fmla="*/ 0 60000 65536"/>
                <a:gd name="T17" fmla="*/ 0 60000 65536"/>
                <a:gd name="T18" fmla="*/ 0 60000 65536"/>
                <a:gd name="T19" fmla="*/ 0 60000 65536"/>
                <a:gd name="T20" fmla="*/ 0 60000 65536"/>
                <a:gd name="T21" fmla="*/ 0 w 100"/>
                <a:gd name="T22" fmla="*/ 0 h 63"/>
                <a:gd name="T23" fmla="*/ 100 w 100"/>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63">
                  <a:moveTo>
                    <a:pt x="0" y="0"/>
                  </a:moveTo>
                  <a:lnTo>
                    <a:pt x="12" y="38"/>
                  </a:lnTo>
                  <a:lnTo>
                    <a:pt x="35" y="62"/>
                  </a:lnTo>
                  <a:lnTo>
                    <a:pt x="62" y="62"/>
                  </a:lnTo>
                  <a:lnTo>
                    <a:pt x="86" y="38"/>
                  </a:lnTo>
                  <a:lnTo>
                    <a:pt x="99"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59" name="Freeform 25">
              <a:extLst>
                <a:ext uri="{FF2B5EF4-FFF2-40B4-BE49-F238E27FC236}">
                  <a16:creationId xmlns:a16="http://schemas.microsoft.com/office/drawing/2014/main" xmlns="" id="{E152CE01-ECE7-417A-8A1F-1A8B21F63D2B}"/>
                </a:ext>
              </a:extLst>
            </p:cNvPr>
            <p:cNvSpPr>
              <a:spLocks/>
            </p:cNvSpPr>
            <p:nvPr/>
          </p:nvSpPr>
          <p:spPr bwMode="auto">
            <a:xfrm>
              <a:off x="7942288" y="2695561"/>
              <a:ext cx="44450" cy="411162"/>
            </a:xfrm>
            <a:custGeom>
              <a:avLst/>
              <a:gdLst>
                <a:gd name="T0" fmla="*/ 2147483647 w 28"/>
                <a:gd name="T1" fmla="*/ 0 h 259"/>
                <a:gd name="T2" fmla="*/ 0 w 28"/>
                <a:gd name="T3" fmla="*/ 2147483647 h 259"/>
                <a:gd name="T4" fmla="*/ 0 w 28"/>
                <a:gd name="T5" fmla="*/ 2147483647 h 259"/>
                <a:gd name="T6" fmla="*/ 0 60000 65536"/>
                <a:gd name="T7" fmla="*/ 0 60000 65536"/>
                <a:gd name="T8" fmla="*/ 0 60000 65536"/>
                <a:gd name="T9" fmla="*/ 0 w 28"/>
                <a:gd name="T10" fmla="*/ 0 h 259"/>
                <a:gd name="T11" fmla="*/ 28 w 28"/>
                <a:gd name="T12" fmla="*/ 259 h 259"/>
              </a:gdLst>
              <a:ahLst/>
              <a:cxnLst>
                <a:cxn ang="T6">
                  <a:pos x="T0" y="T1"/>
                </a:cxn>
                <a:cxn ang="T7">
                  <a:pos x="T2" y="T3"/>
                </a:cxn>
                <a:cxn ang="T8">
                  <a:pos x="T4" y="T5"/>
                </a:cxn>
              </a:cxnLst>
              <a:rect l="T9" t="T10" r="T11" b="T12"/>
              <a:pathLst>
                <a:path w="28" h="259">
                  <a:moveTo>
                    <a:pt x="27" y="0"/>
                  </a:moveTo>
                  <a:lnTo>
                    <a:pt x="0" y="258"/>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60" name="Freeform 26">
              <a:extLst>
                <a:ext uri="{FF2B5EF4-FFF2-40B4-BE49-F238E27FC236}">
                  <a16:creationId xmlns:a16="http://schemas.microsoft.com/office/drawing/2014/main" xmlns="" id="{4D6A4189-28F4-47F6-9D60-4B5E93037B17}"/>
                </a:ext>
              </a:extLst>
            </p:cNvPr>
            <p:cNvSpPr>
              <a:spLocks/>
            </p:cNvSpPr>
            <p:nvPr/>
          </p:nvSpPr>
          <p:spPr bwMode="auto">
            <a:xfrm>
              <a:off x="7985151" y="2595548"/>
              <a:ext cx="157162" cy="101600"/>
            </a:xfrm>
            <a:custGeom>
              <a:avLst/>
              <a:gdLst>
                <a:gd name="T0" fmla="*/ 2147483647 w 99"/>
                <a:gd name="T1" fmla="*/ 2147483647 h 64"/>
                <a:gd name="T2" fmla="*/ 2147483647 w 99"/>
                <a:gd name="T3" fmla="*/ 2147483647 h 64"/>
                <a:gd name="T4" fmla="*/ 2147483647 w 99"/>
                <a:gd name="T5" fmla="*/ 0 h 64"/>
                <a:gd name="T6" fmla="*/ 2147483647 w 99"/>
                <a:gd name="T7" fmla="*/ 0 h 64"/>
                <a:gd name="T8" fmla="*/ 2147483647 w 99"/>
                <a:gd name="T9" fmla="*/ 2147483647 h 64"/>
                <a:gd name="T10" fmla="*/ 0 w 99"/>
                <a:gd name="T11" fmla="*/ 2147483647 h 64"/>
                <a:gd name="T12" fmla="*/ 0 w 99"/>
                <a:gd name="T13" fmla="*/ 2147483647 h 64"/>
                <a:gd name="T14" fmla="*/ 0 60000 65536"/>
                <a:gd name="T15" fmla="*/ 0 60000 65536"/>
                <a:gd name="T16" fmla="*/ 0 60000 65536"/>
                <a:gd name="T17" fmla="*/ 0 60000 65536"/>
                <a:gd name="T18" fmla="*/ 0 60000 65536"/>
                <a:gd name="T19" fmla="*/ 0 60000 65536"/>
                <a:gd name="T20" fmla="*/ 0 60000 65536"/>
                <a:gd name="T21" fmla="*/ 0 w 99"/>
                <a:gd name="T22" fmla="*/ 0 h 64"/>
                <a:gd name="T23" fmla="*/ 99 w 99"/>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4">
                  <a:moveTo>
                    <a:pt x="98" y="63"/>
                  </a:moveTo>
                  <a:lnTo>
                    <a:pt x="85" y="24"/>
                  </a:lnTo>
                  <a:lnTo>
                    <a:pt x="62" y="0"/>
                  </a:lnTo>
                  <a:lnTo>
                    <a:pt x="35" y="0"/>
                  </a:lnTo>
                  <a:lnTo>
                    <a:pt x="10" y="24"/>
                  </a:lnTo>
                  <a:lnTo>
                    <a:pt x="0" y="63"/>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grpSp>
          <p:nvGrpSpPr>
            <p:cNvPr id="161" name="Group 27">
              <a:extLst>
                <a:ext uri="{FF2B5EF4-FFF2-40B4-BE49-F238E27FC236}">
                  <a16:creationId xmlns:a16="http://schemas.microsoft.com/office/drawing/2014/main" xmlns="" id="{71152DDE-6D05-489B-A732-A5C6F5853CAE}"/>
                </a:ext>
              </a:extLst>
            </p:cNvPr>
            <p:cNvGrpSpPr>
              <a:grpSpLocks/>
            </p:cNvGrpSpPr>
            <p:nvPr/>
          </p:nvGrpSpPr>
          <p:grpSpPr bwMode="auto">
            <a:xfrm>
              <a:off x="2655913" y="2592373"/>
              <a:ext cx="5538788" cy="1588"/>
              <a:chOff x="1516" y="1946"/>
              <a:chExt cx="3489" cy="1"/>
            </a:xfrm>
          </p:grpSpPr>
          <p:sp>
            <p:nvSpPr>
              <p:cNvPr id="244" name="Freeform 28">
                <a:extLst>
                  <a:ext uri="{FF2B5EF4-FFF2-40B4-BE49-F238E27FC236}">
                    <a16:creationId xmlns:a16="http://schemas.microsoft.com/office/drawing/2014/main" xmlns="" id="{906A3F2F-E6F0-4B3E-8A44-FBEA8FBAAA79}"/>
                  </a:ext>
                </a:extLst>
              </p:cNvPr>
              <p:cNvSpPr>
                <a:spLocks/>
              </p:cNvSpPr>
              <p:nvPr/>
            </p:nvSpPr>
            <p:spPr bwMode="auto">
              <a:xfrm>
                <a:off x="1516"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5" name="Freeform 29">
                <a:extLst>
                  <a:ext uri="{FF2B5EF4-FFF2-40B4-BE49-F238E27FC236}">
                    <a16:creationId xmlns:a16="http://schemas.microsoft.com/office/drawing/2014/main" xmlns="" id="{0E3DABB2-F4EE-4B02-87FF-5744EF603260}"/>
                  </a:ext>
                </a:extLst>
              </p:cNvPr>
              <p:cNvSpPr>
                <a:spLocks/>
              </p:cNvSpPr>
              <p:nvPr/>
            </p:nvSpPr>
            <p:spPr bwMode="auto">
              <a:xfrm>
                <a:off x="1702"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6" name="Freeform 30">
                <a:extLst>
                  <a:ext uri="{FF2B5EF4-FFF2-40B4-BE49-F238E27FC236}">
                    <a16:creationId xmlns:a16="http://schemas.microsoft.com/office/drawing/2014/main" xmlns="" id="{C260C939-CF5A-448A-82A4-2F7B8A34FD37}"/>
                  </a:ext>
                </a:extLst>
              </p:cNvPr>
              <p:cNvSpPr>
                <a:spLocks/>
              </p:cNvSpPr>
              <p:nvPr/>
            </p:nvSpPr>
            <p:spPr bwMode="auto">
              <a:xfrm>
                <a:off x="1890"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7" name="Freeform 31">
                <a:extLst>
                  <a:ext uri="{FF2B5EF4-FFF2-40B4-BE49-F238E27FC236}">
                    <a16:creationId xmlns:a16="http://schemas.microsoft.com/office/drawing/2014/main" xmlns="" id="{472B5B6F-3DC8-4445-A1B4-0D4E9B73312E}"/>
                  </a:ext>
                </a:extLst>
              </p:cNvPr>
              <p:cNvSpPr>
                <a:spLocks/>
              </p:cNvSpPr>
              <p:nvPr/>
            </p:nvSpPr>
            <p:spPr bwMode="auto">
              <a:xfrm>
                <a:off x="2076"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8" name="Freeform 32">
                <a:extLst>
                  <a:ext uri="{FF2B5EF4-FFF2-40B4-BE49-F238E27FC236}">
                    <a16:creationId xmlns:a16="http://schemas.microsoft.com/office/drawing/2014/main" xmlns="" id="{725228A5-A46B-44B3-89E2-6BC3D1889803}"/>
                  </a:ext>
                </a:extLst>
              </p:cNvPr>
              <p:cNvSpPr>
                <a:spLocks/>
              </p:cNvSpPr>
              <p:nvPr/>
            </p:nvSpPr>
            <p:spPr bwMode="auto">
              <a:xfrm>
                <a:off x="2263" y="1946"/>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9" name="Freeform 33">
                <a:extLst>
                  <a:ext uri="{FF2B5EF4-FFF2-40B4-BE49-F238E27FC236}">
                    <a16:creationId xmlns:a16="http://schemas.microsoft.com/office/drawing/2014/main" xmlns="" id="{F12B59CC-BDBC-48BB-8E7F-2B9E83D981FE}"/>
                  </a:ext>
                </a:extLst>
              </p:cNvPr>
              <p:cNvSpPr>
                <a:spLocks/>
              </p:cNvSpPr>
              <p:nvPr/>
            </p:nvSpPr>
            <p:spPr bwMode="auto">
              <a:xfrm>
                <a:off x="2450"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0" name="Freeform 34">
                <a:extLst>
                  <a:ext uri="{FF2B5EF4-FFF2-40B4-BE49-F238E27FC236}">
                    <a16:creationId xmlns:a16="http://schemas.microsoft.com/office/drawing/2014/main" xmlns="" id="{91C3449A-1996-4565-84FB-E53FD4727544}"/>
                  </a:ext>
                </a:extLst>
              </p:cNvPr>
              <p:cNvSpPr>
                <a:spLocks/>
              </p:cNvSpPr>
              <p:nvPr/>
            </p:nvSpPr>
            <p:spPr bwMode="auto">
              <a:xfrm>
                <a:off x="2638" y="1946"/>
                <a:ext cx="125" cy="1"/>
              </a:xfrm>
              <a:custGeom>
                <a:avLst/>
                <a:gdLst>
                  <a:gd name="T0" fmla="*/ 0 w 125"/>
                  <a:gd name="T1" fmla="*/ 0 h 1"/>
                  <a:gd name="T2" fmla="*/ 122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2" y="0"/>
                    </a:ln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1" name="Freeform 35">
                <a:extLst>
                  <a:ext uri="{FF2B5EF4-FFF2-40B4-BE49-F238E27FC236}">
                    <a16:creationId xmlns:a16="http://schemas.microsoft.com/office/drawing/2014/main" xmlns="" id="{C60EB565-135F-408C-BA7C-B739668118CF}"/>
                  </a:ext>
                </a:extLst>
              </p:cNvPr>
              <p:cNvSpPr>
                <a:spLocks/>
              </p:cNvSpPr>
              <p:nvPr/>
            </p:nvSpPr>
            <p:spPr bwMode="auto">
              <a:xfrm>
                <a:off x="2824"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2" name="Freeform 36">
                <a:extLst>
                  <a:ext uri="{FF2B5EF4-FFF2-40B4-BE49-F238E27FC236}">
                    <a16:creationId xmlns:a16="http://schemas.microsoft.com/office/drawing/2014/main" xmlns="" id="{35B4D3A9-285E-4722-9C9D-236E00B298CB}"/>
                  </a:ext>
                </a:extLst>
              </p:cNvPr>
              <p:cNvSpPr>
                <a:spLocks/>
              </p:cNvSpPr>
              <p:nvPr/>
            </p:nvSpPr>
            <p:spPr bwMode="auto">
              <a:xfrm>
                <a:off x="3010"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3" name="Freeform 37">
                <a:extLst>
                  <a:ext uri="{FF2B5EF4-FFF2-40B4-BE49-F238E27FC236}">
                    <a16:creationId xmlns:a16="http://schemas.microsoft.com/office/drawing/2014/main" xmlns="" id="{01146D36-5080-4D73-AD4C-6DE0807D8A6D}"/>
                  </a:ext>
                </a:extLst>
              </p:cNvPr>
              <p:cNvSpPr>
                <a:spLocks/>
              </p:cNvSpPr>
              <p:nvPr/>
            </p:nvSpPr>
            <p:spPr bwMode="auto">
              <a:xfrm>
                <a:off x="3198"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4" name="Freeform 38">
                <a:extLst>
                  <a:ext uri="{FF2B5EF4-FFF2-40B4-BE49-F238E27FC236}">
                    <a16:creationId xmlns:a16="http://schemas.microsoft.com/office/drawing/2014/main" xmlns="" id="{8C81FCD5-2574-4DCA-8426-6CF4E2AC1739}"/>
                  </a:ext>
                </a:extLst>
              </p:cNvPr>
              <p:cNvSpPr>
                <a:spLocks/>
              </p:cNvSpPr>
              <p:nvPr/>
            </p:nvSpPr>
            <p:spPr bwMode="auto">
              <a:xfrm>
                <a:off x="3385"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5" name="Freeform 39">
                <a:extLst>
                  <a:ext uri="{FF2B5EF4-FFF2-40B4-BE49-F238E27FC236}">
                    <a16:creationId xmlns:a16="http://schemas.microsoft.com/office/drawing/2014/main" xmlns="" id="{5E313CA0-F6BE-4D2A-ADFD-F0A43A9FA2B9}"/>
                  </a:ext>
                </a:extLst>
              </p:cNvPr>
              <p:cNvSpPr>
                <a:spLocks/>
              </p:cNvSpPr>
              <p:nvPr/>
            </p:nvSpPr>
            <p:spPr bwMode="auto">
              <a:xfrm>
                <a:off x="3572"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6" name="Freeform 40">
                <a:extLst>
                  <a:ext uri="{FF2B5EF4-FFF2-40B4-BE49-F238E27FC236}">
                    <a16:creationId xmlns:a16="http://schemas.microsoft.com/office/drawing/2014/main" xmlns="" id="{749FB051-4DB3-4FE3-9299-040503C48283}"/>
                  </a:ext>
                </a:extLst>
              </p:cNvPr>
              <p:cNvSpPr>
                <a:spLocks/>
              </p:cNvSpPr>
              <p:nvPr/>
            </p:nvSpPr>
            <p:spPr bwMode="auto">
              <a:xfrm>
                <a:off x="3758" y="1946"/>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7" name="Freeform 41">
                <a:extLst>
                  <a:ext uri="{FF2B5EF4-FFF2-40B4-BE49-F238E27FC236}">
                    <a16:creationId xmlns:a16="http://schemas.microsoft.com/office/drawing/2014/main" xmlns="" id="{7CB702FC-D738-46F2-96F5-B90C84118E65}"/>
                  </a:ext>
                </a:extLst>
              </p:cNvPr>
              <p:cNvSpPr>
                <a:spLocks/>
              </p:cNvSpPr>
              <p:nvPr/>
            </p:nvSpPr>
            <p:spPr bwMode="auto">
              <a:xfrm>
                <a:off x="3946" y="1946"/>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8" name="Freeform 42">
                <a:extLst>
                  <a:ext uri="{FF2B5EF4-FFF2-40B4-BE49-F238E27FC236}">
                    <a16:creationId xmlns:a16="http://schemas.microsoft.com/office/drawing/2014/main" xmlns="" id="{DE56DBE1-07B7-42B6-85AD-D1532AA893E7}"/>
                  </a:ext>
                </a:extLst>
              </p:cNvPr>
              <p:cNvSpPr>
                <a:spLocks/>
              </p:cNvSpPr>
              <p:nvPr/>
            </p:nvSpPr>
            <p:spPr bwMode="auto">
              <a:xfrm>
                <a:off x="4133" y="1946"/>
                <a:ext cx="125" cy="1"/>
              </a:xfrm>
              <a:custGeom>
                <a:avLst/>
                <a:gdLst>
                  <a:gd name="T0" fmla="*/ 0 w 125"/>
                  <a:gd name="T1" fmla="*/ 0 h 1"/>
                  <a:gd name="T2" fmla="*/ 122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2" y="0"/>
                    </a:ln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59" name="Freeform 43">
                <a:extLst>
                  <a:ext uri="{FF2B5EF4-FFF2-40B4-BE49-F238E27FC236}">
                    <a16:creationId xmlns:a16="http://schemas.microsoft.com/office/drawing/2014/main" xmlns="" id="{01FAEF4B-E3C9-4AC3-8369-1CAD8F63145F}"/>
                  </a:ext>
                </a:extLst>
              </p:cNvPr>
              <p:cNvSpPr>
                <a:spLocks/>
              </p:cNvSpPr>
              <p:nvPr/>
            </p:nvSpPr>
            <p:spPr bwMode="auto">
              <a:xfrm>
                <a:off x="4321"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60" name="Freeform 44">
                <a:extLst>
                  <a:ext uri="{FF2B5EF4-FFF2-40B4-BE49-F238E27FC236}">
                    <a16:creationId xmlns:a16="http://schemas.microsoft.com/office/drawing/2014/main" xmlns="" id="{0C373A9A-58FF-4DC2-ACA4-A289DE713D79}"/>
                  </a:ext>
                </a:extLst>
              </p:cNvPr>
              <p:cNvSpPr>
                <a:spLocks/>
              </p:cNvSpPr>
              <p:nvPr/>
            </p:nvSpPr>
            <p:spPr bwMode="auto">
              <a:xfrm>
                <a:off x="4506"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61" name="Freeform 45">
                <a:extLst>
                  <a:ext uri="{FF2B5EF4-FFF2-40B4-BE49-F238E27FC236}">
                    <a16:creationId xmlns:a16="http://schemas.microsoft.com/office/drawing/2014/main" xmlns="" id="{55D73E1B-F269-4CEB-911F-9650A964A9BA}"/>
                  </a:ext>
                </a:extLst>
              </p:cNvPr>
              <p:cNvSpPr>
                <a:spLocks/>
              </p:cNvSpPr>
              <p:nvPr/>
            </p:nvSpPr>
            <p:spPr bwMode="auto">
              <a:xfrm>
                <a:off x="4695"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62" name="Freeform 46">
                <a:extLst>
                  <a:ext uri="{FF2B5EF4-FFF2-40B4-BE49-F238E27FC236}">
                    <a16:creationId xmlns:a16="http://schemas.microsoft.com/office/drawing/2014/main" xmlns="" id="{A8B7DE50-A898-4540-B614-A9D2055ECC41}"/>
                  </a:ext>
                </a:extLst>
              </p:cNvPr>
              <p:cNvSpPr>
                <a:spLocks/>
              </p:cNvSpPr>
              <p:nvPr/>
            </p:nvSpPr>
            <p:spPr bwMode="auto">
              <a:xfrm>
                <a:off x="4881"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grpSp>
        <p:sp>
          <p:nvSpPr>
            <p:cNvPr id="162" name="Freeform 47">
              <a:extLst>
                <a:ext uri="{FF2B5EF4-FFF2-40B4-BE49-F238E27FC236}">
                  <a16:creationId xmlns:a16="http://schemas.microsoft.com/office/drawing/2014/main" xmlns="" id="{0B44B6FB-2A34-4721-9624-66647D644A0B}"/>
                </a:ext>
              </a:extLst>
            </p:cNvPr>
            <p:cNvSpPr>
              <a:spLocks/>
            </p:cNvSpPr>
            <p:nvPr/>
          </p:nvSpPr>
          <p:spPr bwMode="auto">
            <a:xfrm>
              <a:off x="1162076" y="5670536"/>
              <a:ext cx="7124700" cy="1587"/>
            </a:xfrm>
            <a:custGeom>
              <a:avLst/>
              <a:gdLst>
                <a:gd name="T0" fmla="*/ 0 w 4488"/>
                <a:gd name="T1" fmla="*/ 0 h 1"/>
                <a:gd name="T2" fmla="*/ 2147483647 w 4488"/>
                <a:gd name="T3" fmla="*/ 0 h 1"/>
                <a:gd name="T4" fmla="*/ 2147483647 w 4488"/>
                <a:gd name="T5" fmla="*/ 0 h 1"/>
                <a:gd name="T6" fmla="*/ 0 60000 65536"/>
                <a:gd name="T7" fmla="*/ 0 60000 65536"/>
                <a:gd name="T8" fmla="*/ 0 60000 65536"/>
                <a:gd name="T9" fmla="*/ 0 w 4488"/>
                <a:gd name="T10" fmla="*/ 0 h 1"/>
                <a:gd name="T11" fmla="*/ 4488 w 4488"/>
                <a:gd name="T12" fmla="*/ 1 h 1"/>
              </a:gdLst>
              <a:ahLst/>
              <a:cxnLst>
                <a:cxn ang="T6">
                  <a:pos x="T0" y="T1"/>
                </a:cxn>
                <a:cxn ang="T7">
                  <a:pos x="T2" y="T3"/>
                </a:cxn>
                <a:cxn ang="T8">
                  <a:pos x="T4" y="T5"/>
                </a:cxn>
              </a:cxnLst>
              <a:rect l="T9" t="T10" r="T11" b="T12"/>
              <a:pathLst>
                <a:path w="4488" h="1">
                  <a:moveTo>
                    <a:pt x="0" y="0"/>
                  </a:moveTo>
                  <a:lnTo>
                    <a:pt x="4487"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grpSp>
          <p:nvGrpSpPr>
            <p:cNvPr id="163" name="Group 48">
              <a:extLst>
                <a:ext uri="{FF2B5EF4-FFF2-40B4-BE49-F238E27FC236}">
                  <a16:creationId xmlns:a16="http://schemas.microsoft.com/office/drawing/2014/main" xmlns="" id="{FFB79B15-8E0D-4B8D-90BE-A695138CB6A1}"/>
                </a:ext>
              </a:extLst>
            </p:cNvPr>
            <p:cNvGrpSpPr>
              <a:grpSpLocks/>
            </p:cNvGrpSpPr>
            <p:nvPr/>
          </p:nvGrpSpPr>
          <p:grpSpPr bwMode="auto">
            <a:xfrm>
              <a:off x="2746401" y="4440223"/>
              <a:ext cx="5540375" cy="1588"/>
              <a:chOff x="1573" y="3110"/>
              <a:chExt cx="3490" cy="1"/>
            </a:xfrm>
          </p:grpSpPr>
          <p:sp>
            <p:nvSpPr>
              <p:cNvPr id="225" name="Freeform 49">
                <a:extLst>
                  <a:ext uri="{FF2B5EF4-FFF2-40B4-BE49-F238E27FC236}">
                    <a16:creationId xmlns:a16="http://schemas.microsoft.com/office/drawing/2014/main" xmlns="" id="{398B8DCA-BC5E-4F9F-AC7A-F722B98E6737}"/>
                  </a:ext>
                </a:extLst>
              </p:cNvPr>
              <p:cNvSpPr>
                <a:spLocks/>
              </p:cNvSpPr>
              <p:nvPr/>
            </p:nvSpPr>
            <p:spPr bwMode="auto">
              <a:xfrm>
                <a:off x="1573" y="3110"/>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6" name="Freeform 50">
                <a:extLst>
                  <a:ext uri="{FF2B5EF4-FFF2-40B4-BE49-F238E27FC236}">
                    <a16:creationId xmlns:a16="http://schemas.microsoft.com/office/drawing/2014/main" xmlns="" id="{F38B701A-A6F9-4991-BF42-901D7582B741}"/>
                  </a:ext>
                </a:extLst>
              </p:cNvPr>
              <p:cNvSpPr>
                <a:spLocks/>
              </p:cNvSpPr>
              <p:nvPr/>
            </p:nvSpPr>
            <p:spPr bwMode="auto">
              <a:xfrm>
                <a:off x="1759"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7" name="Freeform 51">
                <a:extLst>
                  <a:ext uri="{FF2B5EF4-FFF2-40B4-BE49-F238E27FC236}">
                    <a16:creationId xmlns:a16="http://schemas.microsoft.com/office/drawing/2014/main" xmlns="" id="{D2C0321D-A276-4DE2-80D2-7FEA55A68771}"/>
                  </a:ext>
                </a:extLst>
              </p:cNvPr>
              <p:cNvSpPr>
                <a:spLocks/>
              </p:cNvSpPr>
              <p:nvPr/>
            </p:nvSpPr>
            <p:spPr bwMode="auto">
              <a:xfrm>
                <a:off x="1947"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8" name="Freeform 52">
                <a:extLst>
                  <a:ext uri="{FF2B5EF4-FFF2-40B4-BE49-F238E27FC236}">
                    <a16:creationId xmlns:a16="http://schemas.microsoft.com/office/drawing/2014/main" xmlns="" id="{06FF80EA-A636-4236-80A5-FC010138F9A9}"/>
                  </a:ext>
                </a:extLst>
              </p:cNvPr>
              <p:cNvSpPr>
                <a:spLocks/>
              </p:cNvSpPr>
              <p:nvPr/>
            </p:nvSpPr>
            <p:spPr bwMode="auto">
              <a:xfrm>
                <a:off x="2134" y="3110"/>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9" name="Freeform 53">
                <a:extLst>
                  <a:ext uri="{FF2B5EF4-FFF2-40B4-BE49-F238E27FC236}">
                    <a16:creationId xmlns:a16="http://schemas.microsoft.com/office/drawing/2014/main" xmlns="" id="{BAEF1490-CD4B-48A9-A117-676FC7590847}"/>
                  </a:ext>
                </a:extLst>
              </p:cNvPr>
              <p:cNvSpPr>
                <a:spLocks/>
              </p:cNvSpPr>
              <p:nvPr/>
            </p:nvSpPr>
            <p:spPr bwMode="auto">
              <a:xfrm>
                <a:off x="2320" y="3110"/>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0" name="Freeform 54">
                <a:extLst>
                  <a:ext uri="{FF2B5EF4-FFF2-40B4-BE49-F238E27FC236}">
                    <a16:creationId xmlns:a16="http://schemas.microsoft.com/office/drawing/2014/main" xmlns="" id="{C6BF0411-DBC1-4F36-8E1E-E27F6F0F574E}"/>
                  </a:ext>
                </a:extLst>
              </p:cNvPr>
              <p:cNvSpPr>
                <a:spLocks/>
              </p:cNvSpPr>
              <p:nvPr/>
            </p:nvSpPr>
            <p:spPr bwMode="auto">
              <a:xfrm>
                <a:off x="2506" y="3110"/>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1" name="Freeform 55">
                <a:extLst>
                  <a:ext uri="{FF2B5EF4-FFF2-40B4-BE49-F238E27FC236}">
                    <a16:creationId xmlns:a16="http://schemas.microsoft.com/office/drawing/2014/main" xmlns="" id="{F2A8E021-E09C-4B20-B357-A37429D7A0A8}"/>
                  </a:ext>
                </a:extLst>
              </p:cNvPr>
              <p:cNvSpPr>
                <a:spLocks/>
              </p:cNvSpPr>
              <p:nvPr/>
            </p:nvSpPr>
            <p:spPr bwMode="auto">
              <a:xfrm>
                <a:off x="2694" y="3110"/>
                <a:ext cx="127" cy="1"/>
              </a:xfrm>
              <a:custGeom>
                <a:avLst/>
                <a:gdLst>
                  <a:gd name="T0" fmla="*/ 0 w 127"/>
                  <a:gd name="T1" fmla="*/ 0 h 1"/>
                  <a:gd name="T2" fmla="*/ 124 w 127"/>
                  <a:gd name="T3" fmla="*/ 0 h 1"/>
                  <a:gd name="T4" fmla="*/ 126 w 127"/>
                  <a:gd name="T5" fmla="*/ 0 h 1"/>
                  <a:gd name="T6" fmla="*/ 0 60000 65536"/>
                  <a:gd name="T7" fmla="*/ 0 60000 65536"/>
                  <a:gd name="T8" fmla="*/ 0 60000 65536"/>
                  <a:gd name="T9" fmla="*/ 0 w 127"/>
                  <a:gd name="T10" fmla="*/ 0 h 1"/>
                  <a:gd name="T11" fmla="*/ 127 w 127"/>
                  <a:gd name="T12" fmla="*/ 1 h 1"/>
                </a:gdLst>
                <a:ahLst/>
                <a:cxnLst>
                  <a:cxn ang="T6">
                    <a:pos x="T0" y="T1"/>
                  </a:cxn>
                  <a:cxn ang="T7">
                    <a:pos x="T2" y="T3"/>
                  </a:cxn>
                  <a:cxn ang="T8">
                    <a:pos x="T4" y="T5"/>
                  </a:cxn>
                </a:cxnLst>
                <a:rect l="T9" t="T10" r="T11" b="T12"/>
                <a:pathLst>
                  <a:path w="127" h="1">
                    <a:moveTo>
                      <a:pt x="0" y="0"/>
                    </a:moveTo>
                    <a:lnTo>
                      <a:pt x="124" y="0"/>
                    </a:lnTo>
                    <a:lnTo>
                      <a:pt x="126"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2" name="Freeform 56">
                <a:extLst>
                  <a:ext uri="{FF2B5EF4-FFF2-40B4-BE49-F238E27FC236}">
                    <a16:creationId xmlns:a16="http://schemas.microsoft.com/office/drawing/2014/main" xmlns="" id="{16AFA944-C072-4B00-8BF7-C63342647426}"/>
                  </a:ext>
                </a:extLst>
              </p:cNvPr>
              <p:cNvSpPr>
                <a:spLocks/>
              </p:cNvSpPr>
              <p:nvPr/>
            </p:nvSpPr>
            <p:spPr bwMode="auto">
              <a:xfrm>
                <a:off x="2881"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3" name="Freeform 57">
                <a:extLst>
                  <a:ext uri="{FF2B5EF4-FFF2-40B4-BE49-F238E27FC236}">
                    <a16:creationId xmlns:a16="http://schemas.microsoft.com/office/drawing/2014/main" xmlns="" id="{59D3A3D2-2BFF-42BE-AF7F-CC884566AAF9}"/>
                  </a:ext>
                </a:extLst>
              </p:cNvPr>
              <p:cNvSpPr>
                <a:spLocks/>
              </p:cNvSpPr>
              <p:nvPr/>
            </p:nvSpPr>
            <p:spPr bwMode="auto">
              <a:xfrm>
                <a:off x="3068" y="3110"/>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4" name="Freeform 58">
                <a:extLst>
                  <a:ext uri="{FF2B5EF4-FFF2-40B4-BE49-F238E27FC236}">
                    <a16:creationId xmlns:a16="http://schemas.microsoft.com/office/drawing/2014/main" xmlns="" id="{22C9DE6D-5DE8-4559-AC94-87FE86D8165E}"/>
                  </a:ext>
                </a:extLst>
              </p:cNvPr>
              <p:cNvSpPr>
                <a:spLocks/>
              </p:cNvSpPr>
              <p:nvPr/>
            </p:nvSpPr>
            <p:spPr bwMode="auto">
              <a:xfrm>
                <a:off x="3256" y="3110"/>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5" name="Freeform 59">
                <a:extLst>
                  <a:ext uri="{FF2B5EF4-FFF2-40B4-BE49-F238E27FC236}">
                    <a16:creationId xmlns:a16="http://schemas.microsoft.com/office/drawing/2014/main" xmlns="" id="{E3BBC103-871E-42DA-A87C-721DB5717D6A}"/>
                  </a:ext>
                </a:extLst>
              </p:cNvPr>
              <p:cNvSpPr>
                <a:spLocks/>
              </p:cNvSpPr>
              <p:nvPr/>
            </p:nvSpPr>
            <p:spPr bwMode="auto">
              <a:xfrm>
                <a:off x="3442"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6" name="Freeform 60">
                <a:extLst>
                  <a:ext uri="{FF2B5EF4-FFF2-40B4-BE49-F238E27FC236}">
                    <a16:creationId xmlns:a16="http://schemas.microsoft.com/office/drawing/2014/main" xmlns="" id="{51AB31CA-E1A0-4629-9671-90E609A89698}"/>
                  </a:ext>
                </a:extLst>
              </p:cNvPr>
              <p:cNvSpPr>
                <a:spLocks/>
              </p:cNvSpPr>
              <p:nvPr/>
            </p:nvSpPr>
            <p:spPr bwMode="auto">
              <a:xfrm>
                <a:off x="3628" y="3110"/>
                <a:ext cx="127" cy="1"/>
              </a:xfrm>
              <a:custGeom>
                <a:avLst/>
                <a:gdLst>
                  <a:gd name="T0" fmla="*/ 0 w 127"/>
                  <a:gd name="T1" fmla="*/ 0 h 1"/>
                  <a:gd name="T2" fmla="*/ 126 w 127"/>
                  <a:gd name="T3" fmla="*/ 0 h 1"/>
                  <a:gd name="T4" fmla="*/ 126 w 127"/>
                  <a:gd name="T5" fmla="*/ 0 h 1"/>
                  <a:gd name="T6" fmla="*/ 0 60000 65536"/>
                  <a:gd name="T7" fmla="*/ 0 60000 65536"/>
                  <a:gd name="T8" fmla="*/ 0 60000 65536"/>
                  <a:gd name="T9" fmla="*/ 0 w 127"/>
                  <a:gd name="T10" fmla="*/ 0 h 1"/>
                  <a:gd name="T11" fmla="*/ 127 w 127"/>
                  <a:gd name="T12" fmla="*/ 1 h 1"/>
                </a:gdLst>
                <a:ahLst/>
                <a:cxnLst>
                  <a:cxn ang="T6">
                    <a:pos x="T0" y="T1"/>
                  </a:cxn>
                  <a:cxn ang="T7">
                    <a:pos x="T2" y="T3"/>
                  </a:cxn>
                  <a:cxn ang="T8">
                    <a:pos x="T4" y="T5"/>
                  </a:cxn>
                </a:cxnLst>
                <a:rect l="T9" t="T10" r="T11" b="T12"/>
                <a:pathLst>
                  <a:path w="127" h="1">
                    <a:moveTo>
                      <a:pt x="0" y="0"/>
                    </a:moveTo>
                    <a:lnTo>
                      <a:pt x="126"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7" name="Freeform 61">
                <a:extLst>
                  <a:ext uri="{FF2B5EF4-FFF2-40B4-BE49-F238E27FC236}">
                    <a16:creationId xmlns:a16="http://schemas.microsoft.com/office/drawing/2014/main" xmlns="" id="{648FB1AB-EB75-4E05-8629-34ED46F0C5E9}"/>
                  </a:ext>
                </a:extLst>
              </p:cNvPr>
              <p:cNvSpPr>
                <a:spLocks/>
              </p:cNvSpPr>
              <p:nvPr/>
            </p:nvSpPr>
            <p:spPr bwMode="auto">
              <a:xfrm>
                <a:off x="3815"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8" name="Freeform 62">
                <a:extLst>
                  <a:ext uri="{FF2B5EF4-FFF2-40B4-BE49-F238E27FC236}">
                    <a16:creationId xmlns:a16="http://schemas.microsoft.com/office/drawing/2014/main" xmlns="" id="{682E74BC-BB2F-495F-AD2D-A9059102B2D5}"/>
                  </a:ext>
                </a:extLst>
              </p:cNvPr>
              <p:cNvSpPr>
                <a:spLocks/>
              </p:cNvSpPr>
              <p:nvPr/>
            </p:nvSpPr>
            <p:spPr bwMode="auto">
              <a:xfrm>
                <a:off x="4003" y="3110"/>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39" name="Freeform 63">
                <a:extLst>
                  <a:ext uri="{FF2B5EF4-FFF2-40B4-BE49-F238E27FC236}">
                    <a16:creationId xmlns:a16="http://schemas.microsoft.com/office/drawing/2014/main" xmlns="" id="{391A61F3-E426-4D19-A5D7-875C214190FA}"/>
                  </a:ext>
                </a:extLst>
              </p:cNvPr>
              <p:cNvSpPr>
                <a:spLocks/>
              </p:cNvSpPr>
              <p:nvPr/>
            </p:nvSpPr>
            <p:spPr bwMode="auto">
              <a:xfrm>
                <a:off x="4189" y="3110"/>
                <a:ext cx="126" cy="1"/>
              </a:xfrm>
              <a:custGeom>
                <a:avLst/>
                <a:gdLst>
                  <a:gd name="T0" fmla="*/ 0 w 126"/>
                  <a:gd name="T1" fmla="*/ 0 h 1"/>
                  <a:gd name="T2" fmla="*/ 123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3" y="0"/>
                    </a:ln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0" name="Freeform 64">
                <a:extLst>
                  <a:ext uri="{FF2B5EF4-FFF2-40B4-BE49-F238E27FC236}">
                    <a16:creationId xmlns:a16="http://schemas.microsoft.com/office/drawing/2014/main" xmlns="" id="{1D14FCEE-9C74-4351-8483-8FCE4945A287}"/>
                  </a:ext>
                </a:extLst>
              </p:cNvPr>
              <p:cNvSpPr>
                <a:spLocks/>
              </p:cNvSpPr>
              <p:nvPr/>
            </p:nvSpPr>
            <p:spPr bwMode="auto">
              <a:xfrm>
                <a:off x="4377"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1" name="Freeform 65">
                <a:extLst>
                  <a:ext uri="{FF2B5EF4-FFF2-40B4-BE49-F238E27FC236}">
                    <a16:creationId xmlns:a16="http://schemas.microsoft.com/office/drawing/2014/main" xmlns="" id="{6C16FAAE-048F-49D1-8CEA-50E3CF0DE4BD}"/>
                  </a:ext>
                </a:extLst>
              </p:cNvPr>
              <p:cNvSpPr>
                <a:spLocks/>
              </p:cNvSpPr>
              <p:nvPr/>
            </p:nvSpPr>
            <p:spPr bwMode="auto">
              <a:xfrm>
                <a:off x="4564" y="3110"/>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2" name="Freeform 66">
                <a:extLst>
                  <a:ext uri="{FF2B5EF4-FFF2-40B4-BE49-F238E27FC236}">
                    <a16:creationId xmlns:a16="http://schemas.microsoft.com/office/drawing/2014/main" xmlns="" id="{805E921C-5374-4CA5-9583-23EFE94F4752}"/>
                  </a:ext>
                </a:extLst>
              </p:cNvPr>
              <p:cNvSpPr>
                <a:spLocks/>
              </p:cNvSpPr>
              <p:nvPr/>
            </p:nvSpPr>
            <p:spPr bwMode="auto">
              <a:xfrm>
                <a:off x="4752" y="3110"/>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43" name="Freeform 67">
                <a:extLst>
                  <a:ext uri="{FF2B5EF4-FFF2-40B4-BE49-F238E27FC236}">
                    <a16:creationId xmlns:a16="http://schemas.microsoft.com/office/drawing/2014/main" xmlns="" id="{82F8F9E7-2972-494E-8915-F5CA2CF0BE41}"/>
                  </a:ext>
                </a:extLst>
              </p:cNvPr>
              <p:cNvSpPr>
                <a:spLocks/>
              </p:cNvSpPr>
              <p:nvPr/>
            </p:nvSpPr>
            <p:spPr bwMode="auto">
              <a:xfrm>
                <a:off x="4938" y="3110"/>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grpSp>
        <p:sp>
          <p:nvSpPr>
            <p:cNvPr id="164" name="Rectangle 68">
              <a:extLst>
                <a:ext uri="{FF2B5EF4-FFF2-40B4-BE49-F238E27FC236}">
                  <a16:creationId xmlns:a16="http://schemas.microsoft.com/office/drawing/2014/main" xmlns="" id="{E509DB32-1286-42DA-BF9D-677071A80F8C}"/>
                </a:ext>
              </a:extLst>
            </p:cNvPr>
            <p:cNvSpPr>
              <a:spLocks noChangeArrowheads="1"/>
            </p:cNvSpPr>
            <p:nvPr/>
          </p:nvSpPr>
          <p:spPr bwMode="auto">
            <a:xfrm>
              <a:off x="954422" y="2751123"/>
              <a:ext cx="1413850" cy="1016305"/>
            </a:xfrm>
            <a:prstGeom prst="rect">
              <a:avLst/>
            </a:prstGeom>
            <a:noFill/>
            <a:ln w="9525">
              <a:noFill/>
              <a:miter lim="800000"/>
              <a:headEnd/>
              <a:tailEnd/>
            </a:ln>
          </p:spPr>
          <p:txBody>
            <a:bodyPr wrap="none" lIns="92075" tIns="46038" rIns="92075" bIns="46038">
              <a:spAutoFit/>
            </a:bodyPr>
            <a:lstStyle/>
            <a:p>
              <a:pPr algn="ctr" eaLnBrk="0" hangingPunct="0"/>
              <a:r>
                <a:rPr lang="en-US" sz="2000" dirty="0" err="1">
                  <a:solidFill>
                    <a:schemeClr val="accent1">
                      <a:lumMod val="50000"/>
                    </a:schemeClr>
                  </a:solidFill>
                  <a:latin typeface="Arial" panose="020B0604020202020204" pitchFamily="34" charset="0"/>
                  <a:cs typeface="Arial" panose="020B0604020202020204" pitchFamily="34" charset="0"/>
                </a:rPr>
                <a:t>Capacidad</a:t>
              </a:r>
              <a:endParaRPr lang="en-US" sz="2000" dirty="0">
                <a:solidFill>
                  <a:schemeClr val="accent1">
                    <a:lumMod val="50000"/>
                  </a:schemeClr>
                </a:solidFill>
                <a:latin typeface="Arial" panose="020B0604020202020204" pitchFamily="34" charset="0"/>
                <a:cs typeface="Arial" panose="020B0604020202020204" pitchFamily="34" charset="0"/>
              </a:endParaRPr>
            </a:p>
            <a:p>
              <a:pPr algn="ctr" eaLnBrk="0" hangingPunct="0"/>
              <a:r>
                <a:rPr lang="en-US" sz="2000" dirty="0" err="1">
                  <a:solidFill>
                    <a:schemeClr val="accent1">
                      <a:lumMod val="50000"/>
                    </a:schemeClr>
                  </a:solidFill>
                  <a:latin typeface="Arial" panose="020B0604020202020204" pitchFamily="34" charset="0"/>
                  <a:cs typeface="Arial" panose="020B0604020202020204" pitchFamily="34" charset="0"/>
                </a:rPr>
                <a:t>Pulmonar</a:t>
              </a:r>
              <a:endParaRPr lang="en-US" sz="2000" dirty="0">
                <a:solidFill>
                  <a:schemeClr val="accent1">
                    <a:lumMod val="50000"/>
                  </a:schemeClr>
                </a:solidFill>
                <a:latin typeface="Arial" panose="020B0604020202020204" pitchFamily="34" charset="0"/>
                <a:cs typeface="Arial" panose="020B0604020202020204" pitchFamily="34" charset="0"/>
              </a:endParaRPr>
            </a:p>
            <a:p>
              <a:pPr algn="ctr" eaLnBrk="0" hangingPunct="0"/>
              <a:r>
                <a:rPr lang="en-US" sz="2000" dirty="0">
                  <a:solidFill>
                    <a:schemeClr val="accent1">
                      <a:lumMod val="50000"/>
                    </a:schemeClr>
                  </a:solidFill>
                  <a:latin typeface="Arial" panose="020B0604020202020204" pitchFamily="34" charset="0"/>
                  <a:cs typeface="Arial" panose="020B0604020202020204" pitchFamily="34" charset="0"/>
                </a:rPr>
                <a:t>Total</a:t>
              </a:r>
            </a:p>
          </p:txBody>
        </p:sp>
        <p:sp>
          <p:nvSpPr>
            <p:cNvPr id="165" name="Rectangle 69">
              <a:extLst>
                <a:ext uri="{FF2B5EF4-FFF2-40B4-BE49-F238E27FC236}">
                  <a16:creationId xmlns:a16="http://schemas.microsoft.com/office/drawing/2014/main" xmlns="" id="{58D6436B-E98C-40FA-AC64-FBA655B88BEE}"/>
                </a:ext>
              </a:extLst>
            </p:cNvPr>
            <p:cNvSpPr>
              <a:spLocks noChangeArrowheads="1"/>
            </p:cNvSpPr>
            <p:nvPr/>
          </p:nvSpPr>
          <p:spPr bwMode="auto">
            <a:xfrm>
              <a:off x="2306761" y="2751123"/>
              <a:ext cx="2252476" cy="400752"/>
            </a:xfrm>
            <a:prstGeom prst="rect">
              <a:avLst/>
            </a:prstGeom>
            <a:noFill/>
            <a:ln w="9525">
              <a:noFill/>
              <a:miter lim="800000"/>
              <a:headEnd/>
              <a:tailEnd/>
            </a:ln>
          </p:spPr>
          <p:txBody>
            <a:bodyPr wrap="none" lIns="92075" tIns="46038" rIns="92075" bIns="46038">
              <a:spAutoFit/>
            </a:bodyPr>
            <a:lstStyle/>
            <a:p>
              <a:pPr algn="ctr" eaLnBrk="0" hangingPunct="0"/>
              <a:r>
                <a:rPr lang="en-US" sz="2000" dirty="0" err="1">
                  <a:latin typeface="Arial" panose="020B0604020202020204" pitchFamily="34" charset="0"/>
                  <a:cs typeface="Arial" panose="020B0604020202020204" pitchFamily="34" charset="0"/>
                </a:rPr>
                <a:t>Volumen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corriente</a:t>
              </a:r>
              <a:endParaRPr lang="en-US" sz="2000" dirty="0">
                <a:latin typeface="Arial" panose="020B0604020202020204" pitchFamily="34" charset="0"/>
                <a:cs typeface="Arial" panose="020B0604020202020204" pitchFamily="34" charset="0"/>
              </a:endParaRPr>
            </a:p>
          </p:txBody>
        </p:sp>
        <p:grpSp>
          <p:nvGrpSpPr>
            <p:cNvPr id="166" name="Group 70">
              <a:extLst>
                <a:ext uri="{FF2B5EF4-FFF2-40B4-BE49-F238E27FC236}">
                  <a16:creationId xmlns:a16="http://schemas.microsoft.com/office/drawing/2014/main" xmlns="" id="{E44C568F-C8EC-4AC6-9C50-1F0FAF891A87}"/>
                </a:ext>
              </a:extLst>
            </p:cNvPr>
            <p:cNvGrpSpPr>
              <a:grpSpLocks/>
            </p:cNvGrpSpPr>
            <p:nvPr/>
          </p:nvGrpSpPr>
          <p:grpSpPr bwMode="auto">
            <a:xfrm>
              <a:off x="2659088" y="2592373"/>
              <a:ext cx="5540375" cy="1588"/>
              <a:chOff x="1518" y="1946"/>
              <a:chExt cx="3490" cy="1"/>
            </a:xfrm>
          </p:grpSpPr>
          <p:sp>
            <p:nvSpPr>
              <p:cNvPr id="206" name="Freeform 71">
                <a:extLst>
                  <a:ext uri="{FF2B5EF4-FFF2-40B4-BE49-F238E27FC236}">
                    <a16:creationId xmlns:a16="http://schemas.microsoft.com/office/drawing/2014/main" xmlns="" id="{6197860D-0BEC-40EC-A922-19E2D008F7DD}"/>
                  </a:ext>
                </a:extLst>
              </p:cNvPr>
              <p:cNvSpPr>
                <a:spLocks/>
              </p:cNvSpPr>
              <p:nvPr/>
            </p:nvSpPr>
            <p:spPr bwMode="auto">
              <a:xfrm>
                <a:off x="1518"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7" name="Freeform 72">
                <a:extLst>
                  <a:ext uri="{FF2B5EF4-FFF2-40B4-BE49-F238E27FC236}">
                    <a16:creationId xmlns:a16="http://schemas.microsoft.com/office/drawing/2014/main" xmlns="" id="{70CA10A9-DB1F-413C-8C77-97510ECDD649}"/>
                  </a:ext>
                </a:extLst>
              </p:cNvPr>
              <p:cNvSpPr>
                <a:spLocks/>
              </p:cNvSpPr>
              <p:nvPr/>
            </p:nvSpPr>
            <p:spPr bwMode="auto">
              <a:xfrm>
                <a:off x="1705"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8" name="Freeform 73">
                <a:extLst>
                  <a:ext uri="{FF2B5EF4-FFF2-40B4-BE49-F238E27FC236}">
                    <a16:creationId xmlns:a16="http://schemas.microsoft.com/office/drawing/2014/main" xmlns="" id="{05B495EC-9B18-4471-9370-9411A11BCA84}"/>
                  </a:ext>
                </a:extLst>
              </p:cNvPr>
              <p:cNvSpPr>
                <a:spLocks/>
              </p:cNvSpPr>
              <p:nvPr/>
            </p:nvSpPr>
            <p:spPr bwMode="auto">
              <a:xfrm>
                <a:off x="1892"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9" name="Freeform 74">
                <a:extLst>
                  <a:ext uri="{FF2B5EF4-FFF2-40B4-BE49-F238E27FC236}">
                    <a16:creationId xmlns:a16="http://schemas.microsoft.com/office/drawing/2014/main" xmlns="" id="{54F13D9B-5501-4AE0-9A18-3FEA52B96134}"/>
                  </a:ext>
                </a:extLst>
              </p:cNvPr>
              <p:cNvSpPr>
                <a:spLocks/>
              </p:cNvSpPr>
              <p:nvPr/>
            </p:nvSpPr>
            <p:spPr bwMode="auto">
              <a:xfrm>
                <a:off x="2079"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0" name="Freeform 75">
                <a:extLst>
                  <a:ext uri="{FF2B5EF4-FFF2-40B4-BE49-F238E27FC236}">
                    <a16:creationId xmlns:a16="http://schemas.microsoft.com/office/drawing/2014/main" xmlns="" id="{EE142FF8-E8F2-4134-9127-8976164BD78A}"/>
                  </a:ext>
                </a:extLst>
              </p:cNvPr>
              <p:cNvSpPr>
                <a:spLocks/>
              </p:cNvSpPr>
              <p:nvPr/>
            </p:nvSpPr>
            <p:spPr bwMode="auto">
              <a:xfrm>
                <a:off x="2265" y="1946"/>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1" name="Freeform 76">
                <a:extLst>
                  <a:ext uri="{FF2B5EF4-FFF2-40B4-BE49-F238E27FC236}">
                    <a16:creationId xmlns:a16="http://schemas.microsoft.com/office/drawing/2014/main" xmlns="" id="{4AEEFDA7-F708-4133-B188-2934654903BD}"/>
                  </a:ext>
                </a:extLst>
              </p:cNvPr>
              <p:cNvSpPr>
                <a:spLocks/>
              </p:cNvSpPr>
              <p:nvPr/>
            </p:nvSpPr>
            <p:spPr bwMode="auto">
              <a:xfrm>
                <a:off x="2453"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2" name="Freeform 77">
                <a:extLst>
                  <a:ext uri="{FF2B5EF4-FFF2-40B4-BE49-F238E27FC236}">
                    <a16:creationId xmlns:a16="http://schemas.microsoft.com/office/drawing/2014/main" xmlns="" id="{FCA328F2-0B24-4269-8E43-A57819ED8BBF}"/>
                  </a:ext>
                </a:extLst>
              </p:cNvPr>
              <p:cNvSpPr>
                <a:spLocks/>
              </p:cNvSpPr>
              <p:nvPr/>
            </p:nvSpPr>
            <p:spPr bwMode="auto">
              <a:xfrm>
                <a:off x="2640" y="1946"/>
                <a:ext cx="126" cy="1"/>
              </a:xfrm>
              <a:custGeom>
                <a:avLst/>
                <a:gdLst>
                  <a:gd name="T0" fmla="*/ 0 w 126"/>
                  <a:gd name="T1" fmla="*/ 0 h 1"/>
                  <a:gd name="T2" fmla="*/ 123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3" y="0"/>
                    </a:ln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3" name="Freeform 78">
                <a:extLst>
                  <a:ext uri="{FF2B5EF4-FFF2-40B4-BE49-F238E27FC236}">
                    <a16:creationId xmlns:a16="http://schemas.microsoft.com/office/drawing/2014/main" xmlns="" id="{B4C19422-A4CD-423F-AECF-FD0496DE0017}"/>
                  </a:ext>
                </a:extLst>
              </p:cNvPr>
              <p:cNvSpPr>
                <a:spLocks/>
              </p:cNvSpPr>
              <p:nvPr/>
            </p:nvSpPr>
            <p:spPr bwMode="auto">
              <a:xfrm>
                <a:off x="2827"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4" name="Freeform 79">
                <a:extLst>
                  <a:ext uri="{FF2B5EF4-FFF2-40B4-BE49-F238E27FC236}">
                    <a16:creationId xmlns:a16="http://schemas.microsoft.com/office/drawing/2014/main" xmlns="" id="{2D1FB6C6-3CB0-4D86-AC57-CB64BD11F6B3}"/>
                  </a:ext>
                </a:extLst>
              </p:cNvPr>
              <p:cNvSpPr>
                <a:spLocks/>
              </p:cNvSpPr>
              <p:nvPr/>
            </p:nvSpPr>
            <p:spPr bwMode="auto">
              <a:xfrm>
                <a:off x="3013"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5" name="Freeform 80">
                <a:extLst>
                  <a:ext uri="{FF2B5EF4-FFF2-40B4-BE49-F238E27FC236}">
                    <a16:creationId xmlns:a16="http://schemas.microsoft.com/office/drawing/2014/main" xmlns="" id="{76DCB101-3A33-459E-B5A1-9A54AD026FA5}"/>
                  </a:ext>
                </a:extLst>
              </p:cNvPr>
              <p:cNvSpPr>
                <a:spLocks/>
              </p:cNvSpPr>
              <p:nvPr/>
            </p:nvSpPr>
            <p:spPr bwMode="auto">
              <a:xfrm>
                <a:off x="3201"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6" name="Freeform 81">
                <a:extLst>
                  <a:ext uri="{FF2B5EF4-FFF2-40B4-BE49-F238E27FC236}">
                    <a16:creationId xmlns:a16="http://schemas.microsoft.com/office/drawing/2014/main" xmlns="" id="{BA32BE3C-CA00-4AD7-B659-F9E38907219F}"/>
                  </a:ext>
                </a:extLst>
              </p:cNvPr>
              <p:cNvSpPr>
                <a:spLocks/>
              </p:cNvSpPr>
              <p:nvPr/>
            </p:nvSpPr>
            <p:spPr bwMode="auto">
              <a:xfrm>
                <a:off x="3388"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7" name="Freeform 82">
                <a:extLst>
                  <a:ext uri="{FF2B5EF4-FFF2-40B4-BE49-F238E27FC236}">
                    <a16:creationId xmlns:a16="http://schemas.microsoft.com/office/drawing/2014/main" xmlns="" id="{91585BB2-45F6-40BF-9AF7-FFF756DADE15}"/>
                  </a:ext>
                </a:extLst>
              </p:cNvPr>
              <p:cNvSpPr>
                <a:spLocks/>
              </p:cNvSpPr>
              <p:nvPr/>
            </p:nvSpPr>
            <p:spPr bwMode="auto">
              <a:xfrm>
                <a:off x="3573" y="1946"/>
                <a:ext cx="127" cy="1"/>
              </a:xfrm>
              <a:custGeom>
                <a:avLst/>
                <a:gdLst>
                  <a:gd name="T0" fmla="*/ 0 w 127"/>
                  <a:gd name="T1" fmla="*/ 0 h 1"/>
                  <a:gd name="T2" fmla="*/ 126 w 127"/>
                  <a:gd name="T3" fmla="*/ 0 h 1"/>
                  <a:gd name="T4" fmla="*/ 126 w 127"/>
                  <a:gd name="T5" fmla="*/ 0 h 1"/>
                  <a:gd name="T6" fmla="*/ 0 60000 65536"/>
                  <a:gd name="T7" fmla="*/ 0 60000 65536"/>
                  <a:gd name="T8" fmla="*/ 0 60000 65536"/>
                  <a:gd name="T9" fmla="*/ 0 w 127"/>
                  <a:gd name="T10" fmla="*/ 0 h 1"/>
                  <a:gd name="T11" fmla="*/ 127 w 127"/>
                  <a:gd name="T12" fmla="*/ 1 h 1"/>
                </a:gdLst>
                <a:ahLst/>
                <a:cxnLst>
                  <a:cxn ang="T6">
                    <a:pos x="T0" y="T1"/>
                  </a:cxn>
                  <a:cxn ang="T7">
                    <a:pos x="T2" y="T3"/>
                  </a:cxn>
                  <a:cxn ang="T8">
                    <a:pos x="T4" y="T5"/>
                  </a:cxn>
                </a:cxnLst>
                <a:rect l="T9" t="T10" r="T11" b="T12"/>
                <a:pathLst>
                  <a:path w="127" h="1">
                    <a:moveTo>
                      <a:pt x="0" y="0"/>
                    </a:moveTo>
                    <a:lnTo>
                      <a:pt x="126"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8" name="Freeform 83">
                <a:extLst>
                  <a:ext uri="{FF2B5EF4-FFF2-40B4-BE49-F238E27FC236}">
                    <a16:creationId xmlns:a16="http://schemas.microsoft.com/office/drawing/2014/main" xmlns="" id="{1CFE8AC7-BD61-4DD0-BCBC-ACE5A0AF60FF}"/>
                  </a:ext>
                </a:extLst>
              </p:cNvPr>
              <p:cNvSpPr>
                <a:spLocks/>
              </p:cNvSpPr>
              <p:nvPr/>
            </p:nvSpPr>
            <p:spPr bwMode="auto">
              <a:xfrm>
                <a:off x="3761" y="1946"/>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19" name="Freeform 84">
                <a:extLst>
                  <a:ext uri="{FF2B5EF4-FFF2-40B4-BE49-F238E27FC236}">
                    <a16:creationId xmlns:a16="http://schemas.microsoft.com/office/drawing/2014/main" xmlns="" id="{3978E64D-FF75-4A99-AD44-516F5F8D7F39}"/>
                  </a:ext>
                </a:extLst>
              </p:cNvPr>
              <p:cNvSpPr>
                <a:spLocks/>
              </p:cNvSpPr>
              <p:nvPr/>
            </p:nvSpPr>
            <p:spPr bwMode="auto">
              <a:xfrm>
                <a:off x="3948" y="1946"/>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0" name="Freeform 85">
                <a:extLst>
                  <a:ext uri="{FF2B5EF4-FFF2-40B4-BE49-F238E27FC236}">
                    <a16:creationId xmlns:a16="http://schemas.microsoft.com/office/drawing/2014/main" xmlns="" id="{D1D0EE27-D495-46FF-B269-70A97ED6D1E0}"/>
                  </a:ext>
                </a:extLst>
              </p:cNvPr>
              <p:cNvSpPr>
                <a:spLocks/>
              </p:cNvSpPr>
              <p:nvPr/>
            </p:nvSpPr>
            <p:spPr bwMode="auto">
              <a:xfrm>
                <a:off x="4136" y="1946"/>
                <a:ext cx="124" cy="1"/>
              </a:xfrm>
              <a:custGeom>
                <a:avLst/>
                <a:gdLst>
                  <a:gd name="T0" fmla="*/ 0 w 124"/>
                  <a:gd name="T1" fmla="*/ 0 h 1"/>
                  <a:gd name="T2" fmla="*/ 121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1" y="0"/>
                    </a:ln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1" name="Freeform 86">
                <a:extLst>
                  <a:ext uri="{FF2B5EF4-FFF2-40B4-BE49-F238E27FC236}">
                    <a16:creationId xmlns:a16="http://schemas.microsoft.com/office/drawing/2014/main" xmlns="" id="{56A59B7F-EC9E-4907-8BC4-7EDA7D2DBBA4}"/>
                  </a:ext>
                </a:extLst>
              </p:cNvPr>
              <p:cNvSpPr>
                <a:spLocks/>
              </p:cNvSpPr>
              <p:nvPr/>
            </p:nvSpPr>
            <p:spPr bwMode="auto">
              <a:xfrm>
                <a:off x="4322"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2" name="Freeform 87">
                <a:extLst>
                  <a:ext uri="{FF2B5EF4-FFF2-40B4-BE49-F238E27FC236}">
                    <a16:creationId xmlns:a16="http://schemas.microsoft.com/office/drawing/2014/main" xmlns="" id="{0C1E4995-F7D4-485A-BC95-1728E2D31758}"/>
                  </a:ext>
                </a:extLst>
              </p:cNvPr>
              <p:cNvSpPr>
                <a:spLocks/>
              </p:cNvSpPr>
              <p:nvPr/>
            </p:nvSpPr>
            <p:spPr bwMode="auto">
              <a:xfrm>
                <a:off x="4509"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3" name="Freeform 88">
                <a:extLst>
                  <a:ext uri="{FF2B5EF4-FFF2-40B4-BE49-F238E27FC236}">
                    <a16:creationId xmlns:a16="http://schemas.microsoft.com/office/drawing/2014/main" xmlns="" id="{EDD68DDE-075A-4FB0-A570-8858B00379AA}"/>
                  </a:ext>
                </a:extLst>
              </p:cNvPr>
              <p:cNvSpPr>
                <a:spLocks/>
              </p:cNvSpPr>
              <p:nvPr/>
            </p:nvSpPr>
            <p:spPr bwMode="auto">
              <a:xfrm>
                <a:off x="4697" y="1946"/>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24" name="Freeform 89">
                <a:extLst>
                  <a:ext uri="{FF2B5EF4-FFF2-40B4-BE49-F238E27FC236}">
                    <a16:creationId xmlns:a16="http://schemas.microsoft.com/office/drawing/2014/main" xmlns="" id="{93250F30-9C45-421A-8380-906D23AD07D9}"/>
                  </a:ext>
                </a:extLst>
              </p:cNvPr>
              <p:cNvSpPr>
                <a:spLocks/>
              </p:cNvSpPr>
              <p:nvPr/>
            </p:nvSpPr>
            <p:spPr bwMode="auto">
              <a:xfrm>
                <a:off x="4884" y="1946"/>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grpSp>
        <p:grpSp>
          <p:nvGrpSpPr>
            <p:cNvPr id="167" name="Group 90">
              <a:extLst>
                <a:ext uri="{FF2B5EF4-FFF2-40B4-BE49-F238E27FC236}">
                  <a16:creationId xmlns:a16="http://schemas.microsoft.com/office/drawing/2014/main" xmlns="" id="{26C2D525-DB33-49B7-AB42-60F61782F72B}"/>
                </a:ext>
              </a:extLst>
            </p:cNvPr>
            <p:cNvGrpSpPr>
              <a:grpSpLocks/>
            </p:cNvGrpSpPr>
            <p:nvPr/>
          </p:nvGrpSpPr>
          <p:grpSpPr bwMode="auto">
            <a:xfrm>
              <a:off x="2659088" y="3206736"/>
              <a:ext cx="5540375" cy="1587"/>
              <a:chOff x="1518" y="2333"/>
              <a:chExt cx="3490" cy="1"/>
            </a:xfrm>
          </p:grpSpPr>
          <p:sp>
            <p:nvSpPr>
              <p:cNvPr id="187" name="Freeform 91">
                <a:extLst>
                  <a:ext uri="{FF2B5EF4-FFF2-40B4-BE49-F238E27FC236}">
                    <a16:creationId xmlns:a16="http://schemas.microsoft.com/office/drawing/2014/main" xmlns="" id="{2B2E5190-0437-4024-807F-FE116424C8C7}"/>
                  </a:ext>
                </a:extLst>
              </p:cNvPr>
              <p:cNvSpPr>
                <a:spLocks/>
              </p:cNvSpPr>
              <p:nvPr/>
            </p:nvSpPr>
            <p:spPr bwMode="auto">
              <a:xfrm>
                <a:off x="1518" y="2333"/>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88" name="Freeform 92">
                <a:extLst>
                  <a:ext uri="{FF2B5EF4-FFF2-40B4-BE49-F238E27FC236}">
                    <a16:creationId xmlns:a16="http://schemas.microsoft.com/office/drawing/2014/main" xmlns="" id="{B972AF49-D43E-4577-8ED9-B85749991432}"/>
                  </a:ext>
                </a:extLst>
              </p:cNvPr>
              <p:cNvSpPr>
                <a:spLocks/>
              </p:cNvSpPr>
              <p:nvPr/>
            </p:nvSpPr>
            <p:spPr bwMode="auto">
              <a:xfrm>
                <a:off x="1705" y="2333"/>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89" name="Freeform 93">
                <a:extLst>
                  <a:ext uri="{FF2B5EF4-FFF2-40B4-BE49-F238E27FC236}">
                    <a16:creationId xmlns:a16="http://schemas.microsoft.com/office/drawing/2014/main" xmlns="" id="{5AD3A9FD-A0D4-4E92-AC3A-B7EF7EDAA6FC}"/>
                  </a:ext>
                </a:extLst>
              </p:cNvPr>
              <p:cNvSpPr>
                <a:spLocks/>
              </p:cNvSpPr>
              <p:nvPr/>
            </p:nvSpPr>
            <p:spPr bwMode="auto">
              <a:xfrm>
                <a:off x="1892"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0" name="Freeform 94">
                <a:extLst>
                  <a:ext uri="{FF2B5EF4-FFF2-40B4-BE49-F238E27FC236}">
                    <a16:creationId xmlns:a16="http://schemas.microsoft.com/office/drawing/2014/main" xmlns="" id="{F59CC7A4-81D5-4EE7-BC70-95F9B2B9FD6F}"/>
                  </a:ext>
                </a:extLst>
              </p:cNvPr>
              <p:cNvSpPr>
                <a:spLocks/>
              </p:cNvSpPr>
              <p:nvPr/>
            </p:nvSpPr>
            <p:spPr bwMode="auto">
              <a:xfrm>
                <a:off x="2079"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1" name="Freeform 95">
                <a:extLst>
                  <a:ext uri="{FF2B5EF4-FFF2-40B4-BE49-F238E27FC236}">
                    <a16:creationId xmlns:a16="http://schemas.microsoft.com/office/drawing/2014/main" xmlns="" id="{B6AC2904-EC4C-4086-A2C5-31D9D3EEF1CB}"/>
                  </a:ext>
                </a:extLst>
              </p:cNvPr>
              <p:cNvSpPr>
                <a:spLocks/>
              </p:cNvSpPr>
              <p:nvPr/>
            </p:nvSpPr>
            <p:spPr bwMode="auto">
              <a:xfrm>
                <a:off x="2265" y="2333"/>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2" name="Freeform 96">
                <a:extLst>
                  <a:ext uri="{FF2B5EF4-FFF2-40B4-BE49-F238E27FC236}">
                    <a16:creationId xmlns:a16="http://schemas.microsoft.com/office/drawing/2014/main" xmlns="" id="{A23B719B-6F24-4904-80FA-01F0BD1E52BB}"/>
                  </a:ext>
                </a:extLst>
              </p:cNvPr>
              <p:cNvSpPr>
                <a:spLocks/>
              </p:cNvSpPr>
              <p:nvPr/>
            </p:nvSpPr>
            <p:spPr bwMode="auto">
              <a:xfrm>
                <a:off x="2453"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3" name="Freeform 97">
                <a:extLst>
                  <a:ext uri="{FF2B5EF4-FFF2-40B4-BE49-F238E27FC236}">
                    <a16:creationId xmlns:a16="http://schemas.microsoft.com/office/drawing/2014/main" xmlns="" id="{97AA2D13-3908-4B42-9BB7-03D78398AC8F}"/>
                  </a:ext>
                </a:extLst>
              </p:cNvPr>
              <p:cNvSpPr>
                <a:spLocks/>
              </p:cNvSpPr>
              <p:nvPr/>
            </p:nvSpPr>
            <p:spPr bwMode="auto">
              <a:xfrm>
                <a:off x="2640" y="2333"/>
                <a:ext cx="126" cy="1"/>
              </a:xfrm>
              <a:custGeom>
                <a:avLst/>
                <a:gdLst>
                  <a:gd name="T0" fmla="*/ 0 w 126"/>
                  <a:gd name="T1" fmla="*/ 0 h 1"/>
                  <a:gd name="T2" fmla="*/ 123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3" y="0"/>
                    </a:ln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4" name="Freeform 98">
                <a:extLst>
                  <a:ext uri="{FF2B5EF4-FFF2-40B4-BE49-F238E27FC236}">
                    <a16:creationId xmlns:a16="http://schemas.microsoft.com/office/drawing/2014/main" xmlns="" id="{4556377B-E34E-453B-8F02-A7B8AC9A318E}"/>
                  </a:ext>
                </a:extLst>
              </p:cNvPr>
              <p:cNvSpPr>
                <a:spLocks/>
              </p:cNvSpPr>
              <p:nvPr/>
            </p:nvSpPr>
            <p:spPr bwMode="auto">
              <a:xfrm>
                <a:off x="2827" y="2333"/>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5" name="Freeform 99">
                <a:extLst>
                  <a:ext uri="{FF2B5EF4-FFF2-40B4-BE49-F238E27FC236}">
                    <a16:creationId xmlns:a16="http://schemas.microsoft.com/office/drawing/2014/main" xmlns="" id="{C19D5944-133E-45BE-973B-242970758026}"/>
                  </a:ext>
                </a:extLst>
              </p:cNvPr>
              <p:cNvSpPr>
                <a:spLocks/>
              </p:cNvSpPr>
              <p:nvPr/>
            </p:nvSpPr>
            <p:spPr bwMode="auto">
              <a:xfrm>
                <a:off x="3013"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6" name="Freeform 100">
                <a:extLst>
                  <a:ext uri="{FF2B5EF4-FFF2-40B4-BE49-F238E27FC236}">
                    <a16:creationId xmlns:a16="http://schemas.microsoft.com/office/drawing/2014/main" xmlns="" id="{0FC74950-DDEC-40A2-9279-0BC99432C4EC}"/>
                  </a:ext>
                </a:extLst>
              </p:cNvPr>
              <p:cNvSpPr>
                <a:spLocks/>
              </p:cNvSpPr>
              <p:nvPr/>
            </p:nvSpPr>
            <p:spPr bwMode="auto">
              <a:xfrm>
                <a:off x="3201" y="2333"/>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7" name="Freeform 101">
                <a:extLst>
                  <a:ext uri="{FF2B5EF4-FFF2-40B4-BE49-F238E27FC236}">
                    <a16:creationId xmlns:a16="http://schemas.microsoft.com/office/drawing/2014/main" xmlns="" id="{7F2A3A16-AA19-45FF-A9FE-1B2C46597D22}"/>
                  </a:ext>
                </a:extLst>
              </p:cNvPr>
              <p:cNvSpPr>
                <a:spLocks/>
              </p:cNvSpPr>
              <p:nvPr/>
            </p:nvSpPr>
            <p:spPr bwMode="auto">
              <a:xfrm>
                <a:off x="3388" y="2333"/>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8" name="Freeform 102">
                <a:extLst>
                  <a:ext uri="{FF2B5EF4-FFF2-40B4-BE49-F238E27FC236}">
                    <a16:creationId xmlns:a16="http://schemas.microsoft.com/office/drawing/2014/main" xmlns="" id="{6E626F85-5C91-4230-A861-51F2DC14BFA9}"/>
                  </a:ext>
                </a:extLst>
              </p:cNvPr>
              <p:cNvSpPr>
                <a:spLocks/>
              </p:cNvSpPr>
              <p:nvPr/>
            </p:nvSpPr>
            <p:spPr bwMode="auto">
              <a:xfrm>
                <a:off x="3573" y="2333"/>
                <a:ext cx="127" cy="1"/>
              </a:xfrm>
              <a:custGeom>
                <a:avLst/>
                <a:gdLst>
                  <a:gd name="T0" fmla="*/ 0 w 127"/>
                  <a:gd name="T1" fmla="*/ 0 h 1"/>
                  <a:gd name="T2" fmla="*/ 126 w 127"/>
                  <a:gd name="T3" fmla="*/ 0 h 1"/>
                  <a:gd name="T4" fmla="*/ 126 w 127"/>
                  <a:gd name="T5" fmla="*/ 0 h 1"/>
                  <a:gd name="T6" fmla="*/ 0 60000 65536"/>
                  <a:gd name="T7" fmla="*/ 0 60000 65536"/>
                  <a:gd name="T8" fmla="*/ 0 60000 65536"/>
                  <a:gd name="T9" fmla="*/ 0 w 127"/>
                  <a:gd name="T10" fmla="*/ 0 h 1"/>
                  <a:gd name="T11" fmla="*/ 127 w 127"/>
                  <a:gd name="T12" fmla="*/ 1 h 1"/>
                </a:gdLst>
                <a:ahLst/>
                <a:cxnLst>
                  <a:cxn ang="T6">
                    <a:pos x="T0" y="T1"/>
                  </a:cxn>
                  <a:cxn ang="T7">
                    <a:pos x="T2" y="T3"/>
                  </a:cxn>
                  <a:cxn ang="T8">
                    <a:pos x="T4" y="T5"/>
                  </a:cxn>
                </a:cxnLst>
                <a:rect l="T9" t="T10" r="T11" b="T12"/>
                <a:pathLst>
                  <a:path w="127" h="1">
                    <a:moveTo>
                      <a:pt x="0" y="0"/>
                    </a:moveTo>
                    <a:lnTo>
                      <a:pt x="126"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199" name="Freeform 103">
                <a:extLst>
                  <a:ext uri="{FF2B5EF4-FFF2-40B4-BE49-F238E27FC236}">
                    <a16:creationId xmlns:a16="http://schemas.microsoft.com/office/drawing/2014/main" xmlns="" id="{8BCDEA88-9D35-47C2-8687-ACAD2ED8D948}"/>
                  </a:ext>
                </a:extLst>
              </p:cNvPr>
              <p:cNvSpPr>
                <a:spLocks/>
              </p:cNvSpPr>
              <p:nvPr/>
            </p:nvSpPr>
            <p:spPr bwMode="auto">
              <a:xfrm>
                <a:off x="3761" y="2333"/>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0" name="Freeform 104">
                <a:extLst>
                  <a:ext uri="{FF2B5EF4-FFF2-40B4-BE49-F238E27FC236}">
                    <a16:creationId xmlns:a16="http://schemas.microsoft.com/office/drawing/2014/main" xmlns="" id="{683E4BED-89BE-4EDA-987B-6089C172E369}"/>
                  </a:ext>
                </a:extLst>
              </p:cNvPr>
              <p:cNvSpPr>
                <a:spLocks/>
              </p:cNvSpPr>
              <p:nvPr/>
            </p:nvSpPr>
            <p:spPr bwMode="auto">
              <a:xfrm>
                <a:off x="3948" y="2333"/>
                <a:ext cx="126" cy="1"/>
              </a:xfrm>
              <a:custGeom>
                <a:avLst/>
                <a:gdLst>
                  <a:gd name="T0" fmla="*/ 0 w 126"/>
                  <a:gd name="T1" fmla="*/ 0 h 1"/>
                  <a:gd name="T2" fmla="*/ 125 w 126"/>
                  <a:gd name="T3" fmla="*/ 0 h 1"/>
                  <a:gd name="T4" fmla="*/ 125 w 126"/>
                  <a:gd name="T5" fmla="*/ 0 h 1"/>
                  <a:gd name="T6" fmla="*/ 0 60000 65536"/>
                  <a:gd name="T7" fmla="*/ 0 60000 65536"/>
                  <a:gd name="T8" fmla="*/ 0 60000 65536"/>
                  <a:gd name="T9" fmla="*/ 0 w 126"/>
                  <a:gd name="T10" fmla="*/ 0 h 1"/>
                  <a:gd name="T11" fmla="*/ 126 w 126"/>
                  <a:gd name="T12" fmla="*/ 1 h 1"/>
                </a:gdLst>
                <a:ahLst/>
                <a:cxnLst>
                  <a:cxn ang="T6">
                    <a:pos x="T0" y="T1"/>
                  </a:cxn>
                  <a:cxn ang="T7">
                    <a:pos x="T2" y="T3"/>
                  </a:cxn>
                  <a:cxn ang="T8">
                    <a:pos x="T4" y="T5"/>
                  </a:cxn>
                </a:cxnLst>
                <a:rect l="T9" t="T10" r="T11" b="T12"/>
                <a:pathLst>
                  <a:path w="126" h="1">
                    <a:moveTo>
                      <a:pt x="0" y="0"/>
                    </a:moveTo>
                    <a:lnTo>
                      <a:pt x="125"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1" name="Freeform 105">
                <a:extLst>
                  <a:ext uri="{FF2B5EF4-FFF2-40B4-BE49-F238E27FC236}">
                    <a16:creationId xmlns:a16="http://schemas.microsoft.com/office/drawing/2014/main" xmlns="" id="{4DD9C998-DA93-4380-A153-A068C1E12E9A}"/>
                  </a:ext>
                </a:extLst>
              </p:cNvPr>
              <p:cNvSpPr>
                <a:spLocks/>
              </p:cNvSpPr>
              <p:nvPr/>
            </p:nvSpPr>
            <p:spPr bwMode="auto">
              <a:xfrm>
                <a:off x="4136" y="2333"/>
                <a:ext cx="124" cy="1"/>
              </a:xfrm>
              <a:custGeom>
                <a:avLst/>
                <a:gdLst>
                  <a:gd name="T0" fmla="*/ 0 w 124"/>
                  <a:gd name="T1" fmla="*/ 0 h 1"/>
                  <a:gd name="T2" fmla="*/ 121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1" y="0"/>
                    </a:ln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2" name="Freeform 106">
                <a:extLst>
                  <a:ext uri="{FF2B5EF4-FFF2-40B4-BE49-F238E27FC236}">
                    <a16:creationId xmlns:a16="http://schemas.microsoft.com/office/drawing/2014/main" xmlns="" id="{465229A7-B413-4076-AA23-38D7C85EE03B}"/>
                  </a:ext>
                </a:extLst>
              </p:cNvPr>
              <p:cNvSpPr>
                <a:spLocks/>
              </p:cNvSpPr>
              <p:nvPr/>
            </p:nvSpPr>
            <p:spPr bwMode="auto">
              <a:xfrm>
                <a:off x="4322"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3" name="Freeform 107">
                <a:extLst>
                  <a:ext uri="{FF2B5EF4-FFF2-40B4-BE49-F238E27FC236}">
                    <a16:creationId xmlns:a16="http://schemas.microsoft.com/office/drawing/2014/main" xmlns="" id="{4B2D12E8-2FC2-460A-8F14-27AF1138043F}"/>
                  </a:ext>
                </a:extLst>
              </p:cNvPr>
              <p:cNvSpPr>
                <a:spLocks/>
              </p:cNvSpPr>
              <p:nvPr/>
            </p:nvSpPr>
            <p:spPr bwMode="auto">
              <a:xfrm>
                <a:off x="4509"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4" name="Freeform 108">
                <a:extLst>
                  <a:ext uri="{FF2B5EF4-FFF2-40B4-BE49-F238E27FC236}">
                    <a16:creationId xmlns:a16="http://schemas.microsoft.com/office/drawing/2014/main" xmlns="" id="{D4D363CC-4AE5-4A70-AB19-8F47703D4831}"/>
                  </a:ext>
                </a:extLst>
              </p:cNvPr>
              <p:cNvSpPr>
                <a:spLocks/>
              </p:cNvSpPr>
              <p:nvPr/>
            </p:nvSpPr>
            <p:spPr bwMode="auto">
              <a:xfrm>
                <a:off x="4697" y="2333"/>
                <a:ext cx="125" cy="1"/>
              </a:xfrm>
              <a:custGeom>
                <a:avLst/>
                <a:gdLst>
                  <a:gd name="T0" fmla="*/ 0 w 125"/>
                  <a:gd name="T1" fmla="*/ 0 h 1"/>
                  <a:gd name="T2" fmla="*/ 124 w 125"/>
                  <a:gd name="T3" fmla="*/ 0 h 1"/>
                  <a:gd name="T4" fmla="*/ 124 w 125"/>
                  <a:gd name="T5" fmla="*/ 0 h 1"/>
                  <a:gd name="T6" fmla="*/ 0 60000 65536"/>
                  <a:gd name="T7" fmla="*/ 0 60000 65536"/>
                  <a:gd name="T8" fmla="*/ 0 60000 65536"/>
                  <a:gd name="T9" fmla="*/ 0 w 125"/>
                  <a:gd name="T10" fmla="*/ 0 h 1"/>
                  <a:gd name="T11" fmla="*/ 125 w 125"/>
                  <a:gd name="T12" fmla="*/ 1 h 1"/>
                </a:gdLst>
                <a:ahLst/>
                <a:cxnLst>
                  <a:cxn ang="T6">
                    <a:pos x="T0" y="T1"/>
                  </a:cxn>
                  <a:cxn ang="T7">
                    <a:pos x="T2" y="T3"/>
                  </a:cxn>
                  <a:cxn ang="T8">
                    <a:pos x="T4" y="T5"/>
                  </a:cxn>
                </a:cxnLst>
                <a:rect l="T9" t="T10" r="T11" b="T12"/>
                <a:pathLst>
                  <a:path w="125" h="1">
                    <a:moveTo>
                      <a:pt x="0" y="0"/>
                    </a:moveTo>
                    <a:lnTo>
                      <a:pt x="124"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sp>
            <p:nvSpPr>
              <p:cNvPr id="205" name="Freeform 109">
                <a:extLst>
                  <a:ext uri="{FF2B5EF4-FFF2-40B4-BE49-F238E27FC236}">
                    <a16:creationId xmlns:a16="http://schemas.microsoft.com/office/drawing/2014/main" xmlns="" id="{BAC8A226-7B8E-401E-87F5-0E4EC98A6A5C}"/>
                  </a:ext>
                </a:extLst>
              </p:cNvPr>
              <p:cNvSpPr>
                <a:spLocks/>
              </p:cNvSpPr>
              <p:nvPr/>
            </p:nvSpPr>
            <p:spPr bwMode="auto">
              <a:xfrm>
                <a:off x="4884" y="2333"/>
                <a:ext cx="124" cy="1"/>
              </a:xfrm>
              <a:custGeom>
                <a:avLst/>
                <a:gdLst>
                  <a:gd name="T0" fmla="*/ 0 w 124"/>
                  <a:gd name="T1" fmla="*/ 0 h 1"/>
                  <a:gd name="T2" fmla="*/ 123 w 124"/>
                  <a:gd name="T3" fmla="*/ 0 h 1"/>
                  <a:gd name="T4" fmla="*/ 123 w 124"/>
                  <a:gd name="T5" fmla="*/ 0 h 1"/>
                  <a:gd name="T6" fmla="*/ 0 60000 65536"/>
                  <a:gd name="T7" fmla="*/ 0 60000 65536"/>
                  <a:gd name="T8" fmla="*/ 0 60000 65536"/>
                  <a:gd name="T9" fmla="*/ 0 w 124"/>
                  <a:gd name="T10" fmla="*/ 0 h 1"/>
                  <a:gd name="T11" fmla="*/ 124 w 124"/>
                  <a:gd name="T12" fmla="*/ 1 h 1"/>
                </a:gdLst>
                <a:ahLst/>
                <a:cxnLst>
                  <a:cxn ang="T6">
                    <a:pos x="T0" y="T1"/>
                  </a:cxn>
                  <a:cxn ang="T7">
                    <a:pos x="T2" y="T3"/>
                  </a:cxn>
                  <a:cxn ang="T8">
                    <a:pos x="T4" y="T5"/>
                  </a:cxn>
                </a:cxnLst>
                <a:rect l="T9" t="T10" r="T11" b="T12"/>
                <a:pathLst>
                  <a:path w="124" h="1">
                    <a:moveTo>
                      <a:pt x="0" y="0"/>
                    </a:moveTo>
                    <a:lnTo>
                      <a:pt x="123" y="0"/>
                    </a:lnTo>
                  </a:path>
                </a:pathLst>
              </a:custGeom>
              <a:noFill/>
              <a:ln w="12700" cap="rnd">
                <a:solidFill>
                  <a:schemeClr val="accent1"/>
                </a:solidFill>
                <a:round/>
                <a:headEnd type="none" w="sm" len="sm"/>
                <a:tailEnd type="none" w="sm" len="sm"/>
              </a:ln>
            </p:spPr>
            <p:txBody>
              <a:bodyPr/>
              <a:lstStyle/>
              <a:p>
                <a:endParaRPr lang="en-US">
                  <a:solidFill>
                    <a:srgbClr val="FF0000"/>
                  </a:solidFill>
                </a:endParaRPr>
              </a:p>
            </p:txBody>
          </p:sp>
        </p:grpSp>
        <p:sp>
          <p:nvSpPr>
            <p:cNvPr id="168" name="Rectangle 110">
              <a:extLst>
                <a:ext uri="{FF2B5EF4-FFF2-40B4-BE49-F238E27FC236}">
                  <a16:creationId xmlns:a16="http://schemas.microsoft.com/office/drawing/2014/main" xmlns="" id="{9750C4BB-1D6D-455C-B5CF-066468C01E47}"/>
                </a:ext>
              </a:extLst>
            </p:cNvPr>
            <p:cNvSpPr>
              <a:spLocks noChangeArrowheads="1"/>
            </p:cNvSpPr>
            <p:nvPr/>
          </p:nvSpPr>
          <p:spPr bwMode="auto">
            <a:xfrm>
              <a:off x="2200161" y="1711311"/>
              <a:ext cx="2465676" cy="708528"/>
            </a:xfrm>
            <a:prstGeom prst="rect">
              <a:avLst/>
            </a:prstGeom>
            <a:noFill/>
            <a:ln w="9525">
              <a:noFill/>
              <a:miter lim="800000"/>
              <a:headEnd/>
              <a:tailEnd/>
            </a:ln>
          </p:spPr>
          <p:txBody>
            <a:bodyPr wrap="none" lIns="92075" tIns="46038" rIns="92075" bIns="46038">
              <a:spAutoFit/>
            </a:bodyPr>
            <a:lstStyle/>
            <a:p>
              <a:pPr algn="ctr" eaLnBrk="0" hangingPunct="0"/>
              <a:r>
                <a:rPr lang="en-US" sz="2000" dirty="0" err="1">
                  <a:solidFill>
                    <a:schemeClr val="tx1">
                      <a:lumMod val="65000"/>
                      <a:lumOff val="35000"/>
                    </a:schemeClr>
                  </a:solidFill>
                  <a:latin typeface="Arial" panose="020B0604020202020204" pitchFamily="34" charset="0"/>
                  <a:cs typeface="Arial" panose="020B0604020202020204" pitchFamily="34" charset="0"/>
                </a:rPr>
                <a:t>Volumen</a:t>
              </a:r>
              <a:r>
                <a:rPr lang="en-US" sz="2000" dirty="0">
                  <a:solidFill>
                    <a:schemeClr val="tx1">
                      <a:lumMod val="65000"/>
                      <a:lumOff val="35000"/>
                    </a:schemeClr>
                  </a:solidFill>
                  <a:latin typeface="Arial" panose="020B0604020202020204" pitchFamily="34" charset="0"/>
                  <a:cs typeface="Arial" panose="020B0604020202020204" pitchFamily="34" charset="0"/>
                </a:rPr>
                <a:t> de </a:t>
              </a:r>
              <a:r>
                <a:rPr lang="en-US" sz="2000" dirty="0" err="1">
                  <a:solidFill>
                    <a:schemeClr val="tx1">
                      <a:lumMod val="65000"/>
                      <a:lumOff val="35000"/>
                    </a:schemeClr>
                  </a:solidFill>
                  <a:latin typeface="Arial" panose="020B0604020202020204" pitchFamily="34" charset="0"/>
                  <a:cs typeface="Arial" panose="020B0604020202020204" pitchFamily="34" charset="0"/>
                </a:rPr>
                <a:t>reserva</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algn="ctr" eaLnBrk="0" hangingPunct="0"/>
              <a:r>
                <a:rPr lang="en-US" sz="2000" dirty="0" err="1">
                  <a:solidFill>
                    <a:schemeClr val="tx1">
                      <a:lumMod val="65000"/>
                      <a:lumOff val="35000"/>
                    </a:schemeClr>
                  </a:solidFill>
                  <a:latin typeface="Arial" panose="020B0604020202020204" pitchFamily="34" charset="0"/>
                  <a:cs typeface="Arial" panose="020B0604020202020204" pitchFamily="34" charset="0"/>
                </a:rPr>
                <a:t>inspiratoria</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9" name="Rectangle 111">
              <a:extLst>
                <a:ext uri="{FF2B5EF4-FFF2-40B4-BE49-F238E27FC236}">
                  <a16:creationId xmlns:a16="http://schemas.microsoft.com/office/drawing/2014/main" xmlns="" id="{07225C65-AA1B-4B05-9A0F-570CEF4AC809}"/>
                </a:ext>
              </a:extLst>
            </p:cNvPr>
            <p:cNvSpPr>
              <a:spLocks noChangeArrowheads="1"/>
            </p:cNvSpPr>
            <p:nvPr/>
          </p:nvSpPr>
          <p:spPr bwMode="auto">
            <a:xfrm>
              <a:off x="2107293" y="3540111"/>
              <a:ext cx="2465676" cy="708528"/>
            </a:xfrm>
            <a:prstGeom prst="rect">
              <a:avLst/>
            </a:prstGeom>
            <a:noFill/>
            <a:ln w="9525">
              <a:noFill/>
              <a:miter lim="800000"/>
              <a:headEnd/>
              <a:tailEnd/>
            </a:ln>
          </p:spPr>
          <p:txBody>
            <a:bodyPr wrap="none" lIns="92075" tIns="46038" rIns="92075" bIns="46038">
              <a:spAutoFit/>
            </a:bodyPr>
            <a:lstStyle/>
            <a:p>
              <a:pPr algn="ctr" eaLnBrk="0" hangingPunct="0"/>
              <a:r>
                <a:rPr lang="en-US" sz="2000" dirty="0" err="1">
                  <a:solidFill>
                    <a:schemeClr val="accent3">
                      <a:lumMod val="75000"/>
                    </a:schemeClr>
                  </a:solidFill>
                  <a:latin typeface="Arial" panose="020B0604020202020204" pitchFamily="34" charset="0"/>
                  <a:cs typeface="Arial" panose="020B0604020202020204" pitchFamily="34" charset="0"/>
                </a:rPr>
                <a:t>Volumen</a:t>
              </a:r>
              <a:r>
                <a:rPr lang="en-US" sz="2000" dirty="0">
                  <a:solidFill>
                    <a:schemeClr val="accent3">
                      <a:lumMod val="75000"/>
                    </a:schemeClr>
                  </a:solidFill>
                  <a:latin typeface="Arial" panose="020B0604020202020204" pitchFamily="34" charset="0"/>
                  <a:cs typeface="Arial" panose="020B0604020202020204" pitchFamily="34" charset="0"/>
                </a:rPr>
                <a:t> de </a:t>
              </a:r>
              <a:r>
                <a:rPr lang="en-US" sz="2000" dirty="0" err="1">
                  <a:solidFill>
                    <a:schemeClr val="accent3">
                      <a:lumMod val="75000"/>
                    </a:schemeClr>
                  </a:solidFill>
                  <a:latin typeface="Arial" panose="020B0604020202020204" pitchFamily="34" charset="0"/>
                  <a:cs typeface="Arial" panose="020B0604020202020204" pitchFamily="34" charset="0"/>
                </a:rPr>
                <a:t>reserva</a:t>
              </a:r>
              <a:endParaRPr lang="en-US" sz="2000" dirty="0">
                <a:solidFill>
                  <a:schemeClr val="accent3">
                    <a:lumMod val="75000"/>
                  </a:schemeClr>
                </a:solidFill>
                <a:latin typeface="Arial" panose="020B0604020202020204" pitchFamily="34" charset="0"/>
                <a:cs typeface="Arial" panose="020B0604020202020204" pitchFamily="34" charset="0"/>
              </a:endParaRPr>
            </a:p>
            <a:p>
              <a:pPr algn="ctr" eaLnBrk="0" hangingPunct="0"/>
              <a:r>
                <a:rPr lang="en-US" sz="2000" dirty="0" err="1">
                  <a:solidFill>
                    <a:schemeClr val="accent3">
                      <a:lumMod val="75000"/>
                    </a:schemeClr>
                  </a:solidFill>
                  <a:latin typeface="Arial" panose="020B0604020202020204" pitchFamily="34" charset="0"/>
                  <a:cs typeface="Arial" panose="020B0604020202020204" pitchFamily="34" charset="0"/>
                </a:rPr>
                <a:t>espiratoria</a:t>
              </a:r>
              <a:endParaRPr lang="en-US" sz="2000" dirty="0">
                <a:solidFill>
                  <a:schemeClr val="accent3">
                    <a:lumMod val="75000"/>
                  </a:schemeClr>
                </a:solidFill>
                <a:latin typeface="Arial" panose="020B0604020202020204" pitchFamily="34" charset="0"/>
                <a:cs typeface="Arial" panose="020B0604020202020204" pitchFamily="34" charset="0"/>
              </a:endParaRPr>
            </a:p>
          </p:txBody>
        </p:sp>
        <p:sp>
          <p:nvSpPr>
            <p:cNvPr id="170" name="Rectangle 112">
              <a:extLst>
                <a:ext uri="{FF2B5EF4-FFF2-40B4-BE49-F238E27FC236}">
                  <a16:creationId xmlns:a16="http://schemas.microsoft.com/office/drawing/2014/main" xmlns="" id="{54E9C8CA-0A10-4025-BBBF-600B1AB6B406}"/>
                </a:ext>
              </a:extLst>
            </p:cNvPr>
            <p:cNvSpPr>
              <a:spLocks noChangeArrowheads="1"/>
            </p:cNvSpPr>
            <p:nvPr/>
          </p:nvSpPr>
          <p:spPr bwMode="auto">
            <a:xfrm>
              <a:off x="2362795" y="4865673"/>
              <a:ext cx="2154693" cy="400752"/>
            </a:xfrm>
            <a:prstGeom prst="rect">
              <a:avLst/>
            </a:prstGeom>
            <a:noFill/>
            <a:ln w="9525">
              <a:noFill/>
              <a:miter lim="800000"/>
              <a:headEnd/>
              <a:tailEnd/>
            </a:ln>
          </p:spPr>
          <p:txBody>
            <a:bodyPr wrap="none" lIns="92075" tIns="46038" rIns="92075" bIns="46038">
              <a:spAutoFit/>
            </a:bodyPr>
            <a:lstStyle/>
            <a:p>
              <a:pPr algn="ctr" eaLnBrk="0" hangingPunct="0"/>
              <a:r>
                <a:rPr lang="en-US" sz="2000" dirty="0" err="1">
                  <a:latin typeface="Arial" panose="020B0604020202020204" pitchFamily="34" charset="0"/>
                  <a:cs typeface="Arial" panose="020B0604020202020204" pitchFamily="34" charset="0"/>
                </a:rPr>
                <a:t>Volumen</a:t>
              </a:r>
              <a:r>
                <a:rPr lang="en-US" sz="2000" dirty="0">
                  <a:latin typeface="Arial" panose="020B0604020202020204" pitchFamily="34" charset="0"/>
                  <a:cs typeface="Arial" panose="020B0604020202020204" pitchFamily="34" charset="0"/>
                </a:rPr>
                <a:t> residual</a:t>
              </a:r>
            </a:p>
          </p:txBody>
        </p:sp>
        <p:sp>
          <p:nvSpPr>
            <p:cNvPr id="171" name="Rectangle 113">
              <a:extLst>
                <a:ext uri="{FF2B5EF4-FFF2-40B4-BE49-F238E27FC236}">
                  <a16:creationId xmlns:a16="http://schemas.microsoft.com/office/drawing/2014/main" xmlns="" id="{6349856C-F40D-42E6-9418-FEECC1ACE39A}"/>
                </a:ext>
              </a:extLst>
            </p:cNvPr>
            <p:cNvSpPr>
              <a:spLocks noChangeArrowheads="1"/>
            </p:cNvSpPr>
            <p:nvPr/>
          </p:nvSpPr>
          <p:spPr bwMode="auto">
            <a:xfrm>
              <a:off x="5061947" y="1825611"/>
              <a:ext cx="1441100" cy="708528"/>
            </a:xfrm>
            <a:prstGeom prst="rect">
              <a:avLst/>
            </a:prstGeom>
            <a:noFill/>
            <a:ln w="9525">
              <a:noFill/>
              <a:miter lim="800000"/>
              <a:headEnd/>
              <a:tailEnd/>
            </a:ln>
          </p:spPr>
          <p:txBody>
            <a:bodyPr wrap="none" lIns="92075" tIns="46038" rIns="92075" bIns="46038">
              <a:spAutoFit/>
            </a:bodyPr>
            <a:lstStyle/>
            <a:p>
              <a:pPr algn="ctr" eaLnBrk="0" hangingPunct="0"/>
              <a:r>
                <a:rPr lang="en-US" sz="2000" dirty="0" err="1">
                  <a:solidFill>
                    <a:schemeClr val="accent4">
                      <a:lumMod val="50000"/>
                    </a:schemeClr>
                  </a:solidFill>
                  <a:latin typeface="Arial" panose="020B0604020202020204" pitchFamily="34" charset="0"/>
                  <a:cs typeface="Arial" panose="020B0604020202020204" pitchFamily="34" charset="0"/>
                </a:rPr>
                <a:t>Capacidad</a:t>
              </a:r>
              <a:endParaRPr lang="en-US" sz="2000" dirty="0">
                <a:solidFill>
                  <a:schemeClr val="accent4">
                    <a:lumMod val="50000"/>
                  </a:schemeClr>
                </a:solidFill>
                <a:latin typeface="Arial" panose="020B0604020202020204" pitchFamily="34" charset="0"/>
                <a:cs typeface="Arial" panose="020B0604020202020204" pitchFamily="34" charset="0"/>
              </a:endParaRPr>
            </a:p>
            <a:p>
              <a:pPr algn="ctr" eaLnBrk="0" hangingPunct="0"/>
              <a:r>
                <a:rPr lang="en-US" sz="2000" dirty="0" err="1">
                  <a:solidFill>
                    <a:schemeClr val="accent4">
                      <a:lumMod val="50000"/>
                    </a:schemeClr>
                  </a:solidFill>
                  <a:latin typeface="Arial" panose="020B0604020202020204" pitchFamily="34" charset="0"/>
                  <a:cs typeface="Arial" panose="020B0604020202020204" pitchFamily="34" charset="0"/>
                </a:rPr>
                <a:t>inspiratoria</a:t>
              </a:r>
              <a:endParaRPr lang="en-US" sz="2000" dirty="0">
                <a:solidFill>
                  <a:schemeClr val="accent4">
                    <a:lumMod val="50000"/>
                  </a:schemeClr>
                </a:solidFill>
                <a:latin typeface="Arial" panose="020B0604020202020204" pitchFamily="34" charset="0"/>
                <a:cs typeface="Arial" panose="020B0604020202020204" pitchFamily="34" charset="0"/>
              </a:endParaRPr>
            </a:p>
          </p:txBody>
        </p:sp>
        <p:sp>
          <p:nvSpPr>
            <p:cNvPr id="172" name="Rectangle 114">
              <a:extLst>
                <a:ext uri="{FF2B5EF4-FFF2-40B4-BE49-F238E27FC236}">
                  <a16:creationId xmlns:a16="http://schemas.microsoft.com/office/drawing/2014/main" xmlns="" id="{BFD29DFB-3DFC-4243-AD94-11B5D6A07398}"/>
                </a:ext>
              </a:extLst>
            </p:cNvPr>
            <p:cNvSpPr>
              <a:spLocks noChangeArrowheads="1"/>
            </p:cNvSpPr>
            <p:nvPr/>
          </p:nvSpPr>
          <p:spPr bwMode="auto">
            <a:xfrm>
              <a:off x="5881418" y="3597261"/>
              <a:ext cx="1471557" cy="708528"/>
            </a:xfrm>
            <a:prstGeom prst="rect">
              <a:avLst/>
            </a:prstGeom>
            <a:noFill/>
            <a:ln w="9525">
              <a:noFill/>
              <a:miter lim="800000"/>
              <a:headEnd/>
              <a:tailEnd/>
            </a:ln>
          </p:spPr>
          <p:txBody>
            <a:bodyPr wrap="none" lIns="92075" tIns="46038" rIns="92075" bIns="46038">
              <a:spAutoFit/>
            </a:bodyPr>
            <a:lstStyle/>
            <a:p>
              <a:pPr eaLnBrk="0" hangingPunct="0"/>
              <a:r>
                <a:rPr lang="en-US" sz="2000" dirty="0">
                  <a:solidFill>
                    <a:srgbClr val="FF0000"/>
                  </a:solidFill>
                  <a:latin typeface="Arial Narrow" pitchFamily="34" charset="0"/>
                </a:rPr>
                <a:t> </a:t>
              </a:r>
              <a:r>
                <a:rPr lang="en-US" sz="2000" dirty="0" err="1">
                  <a:solidFill>
                    <a:srgbClr val="FF0000"/>
                  </a:solidFill>
                  <a:latin typeface="Arial" panose="020B0604020202020204" pitchFamily="34" charset="0"/>
                  <a:cs typeface="Arial" panose="020B0604020202020204" pitchFamily="34" charset="0"/>
                </a:rPr>
                <a:t>Capacidad</a:t>
              </a:r>
              <a:endParaRPr lang="en-US" sz="2000" dirty="0">
                <a:solidFill>
                  <a:srgbClr val="FF0000"/>
                </a:solidFill>
                <a:latin typeface="Arial" panose="020B0604020202020204" pitchFamily="34" charset="0"/>
                <a:cs typeface="Arial" panose="020B0604020202020204" pitchFamily="34" charset="0"/>
              </a:endParaRPr>
            </a:p>
            <a:p>
              <a:pPr algn="ctr" eaLnBrk="0" hangingPunct="0"/>
              <a:r>
                <a:rPr lang="en-US" sz="2000" dirty="0">
                  <a:solidFill>
                    <a:srgbClr val="FF0000"/>
                  </a:solidFill>
                  <a:latin typeface="Arial" panose="020B0604020202020204" pitchFamily="34" charset="0"/>
                  <a:cs typeface="Arial" panose="020B0604020202020204" pitchFamily="34" charset="0"/>
                </a:rPr>
                <a:t>vital</a:t>
              </a:r>
            </a:p>
          </p:txBody>
        </p:sp>
        <p:sp>
          <p:nvSpPr>
            <p:cNvPr id="173" name="Line 115">
              <a:extLst>
                <a:ext uri="{FF2B5EF4-FFF2-40B4-BE49-F238E27FC236}">
                  <a16:creationId xmlns:a16="http://schemas.microsoft.com/office/drawing/2014/main" xmlns="" id="{D8CBAF93-FA7F-4326-B7A4-7F33CA6EA02A}"/>
                </a:ext>
              </a:extLst>
            </p:cNvPr>
            <p:cNvSpPr>
              <a:spLocks noChangeShapeType="1"/>
            </p:cNvSpPr>
            <p:nvPr/>
          </p:nvSpPr>
          <p:spPr bwMode="auto">
            <a:xfrm flipV="1">
              <a:off x="5778526" y="2482836"/>
              <a:ext cx="0" cy="717550"/>
            </a:xfrm>
            <a:prstGeom prst="line">
              <a:avLst/>
            </a:prstGeom>
            <a:noFill/>
            <a:ln w="12700">
              <a:solidFill>
                <a:schemeClr val="accent5">
                  <a:lumMod val="50000"/>
                </a:schemeClr>
              </a:solidFill>
              <a:round/>
              <a:headEnd type="stealth" w="med" len="med"/>
              <a:tailEnd type="none" w="sm" len="sm"/>
            </a:ln>
          </p:spPr>
          <p:txBody>
            <a:bodyPr/>
            <a:lstStyle/>
            <a:p>
              <a:endParaRPr lang="es-MX">
                <a:solidFill>
                  <a:srgbClr val="FF0000"/>
                </a:solidFill>
              </a:endParaRPr>
            </a:p>
          </p:txBody>
        </p:sp>
        <p:sp>
          <p:nvSpPr>
            <p:cNvPr id="174" name="Line 116">
              <a:extLst>
                <a:ext uri="{FF2B5EF4-FFF2-40B4-BE49-F238E27FC236}">
                  <a16:creationId xmlns:a16="http://schemas.microsoft.com/office/drawing/2014/main" xmlns="" id="{057DF91D-B8BD-463E-830E-172BD98702C2}"/>
                </a:ext>
              </a:extLst>
            </p:cNvPr>
            <p:cNvSpPr>
              <a:spLocks noChangeShapeType="1"/>
            </p:cNvSpPr>
            <p:nvPr/>
          </p:nvSpPr>
          <p:spPr bwMode="auto">
            <a:xfrm flipV="1">
              <a:off x="5778526" y="1357298"/>
              <a:ext cx="0" cy="457200"/>
            </a:xfrm>
            <a:prstGeom prst="line">
              <a:avLst/>
            </a:prstGeom>
            <a:noFill/>
            <a:ln w="12700">
              <a:solidFill>
                <a:schemeClr val="accent5">
                  <a:lumMod val="50000"/>
                </a:schemeClr>
              </a:solidFill>
              <a:round/>
              <a:headEnd type="none" w="sm" len="sm"/>
              <a:tailEnd type="stealth" w="med" len="med"/>
            </a:ln>
          </p:spPr>
          <p:txBody>
            <a:bodyPr/>
            <a:lstStyle/>
            <a:p>
              <a:endParaRPr lang="es-MX">
                <a:solidFill>
                  <a:srgbClr val="FF0000"/>
                </a:solidFill>
              </a:endParaRPr>
            </a:p>
          </p:txBody>
        </p:sp>
        <p:sp>
          <p:nvSpPr>
            <p:cNvPr id="175" name="Line 117">
              <a:extLst>
                <a:ext uri="{FF2B5EF4-FFF2-40B4-BE49-F238E27FC236}">
                  <a16:creationId xmlns:a16="http://schemas.microsoft.com/office/drawing/2014/main" xmlns="" id="{6EE405EC-D7DA-4F4B-8E93-F0CA771E7F54}"/>
                </a:ext>
              </a:extLst>
            </p:cNvPr>
            <p:cNvSpPr>
              <a:spLocks noChangeShapeType="1"/>
            </p:cNvSpPr>
            <p:nvPr/>
          </p:nvSpPr>
          <p:spPr bwMode="auto">
            <a:xfrm flipV="1">
              <a:off x="3435376" y="1357298"/>
              <a:ext cx="0" cy="401638"/>
            </a:xfrm>
            <a:prstGeom prst="line">
              <a:avLst/>
            </a:prstGeom>
            <a:noFill/>
            <a:ln w="12700">
              <a:solidFill>
                <a:srgbClr val="7030A0"/>
              </a:solidFill>
              <a:round/>
              <a:headEnd type="none" w="sm" len="sm"/>
              <a:tailEnd type="stealth" w="med" len="med"/>
            </a:ln>
          </p:spPr>
          <p:txBody>
            <a:bodyPr/>
            <a:lstStyle/>
            <a:p>
              <a:endParaRPr lang="es-MX">
                <a:solidFill>
                  <a:srgbClr val="FF0000"/>
                </a:solidFill>
              </a:endParaRPr>
            </a:p>
          </p:txBody>
        </p:sp>
        <p:sp>
          <p:nvSpPr>
            <p:cNvPr id="176" name="Line 118">
              <a:extLst>
                <a:ext uri="{FF2B5EF4-FFF2-40B4-BE49-F238E27FC236}">
                  <a16:creationId xmlns:a16="http://schemas.microsoft.com/office/drawing/2014/main" xmlns="" id="{5B19A750-64B0-4B2A-AD76-15BDA3030C59}"/>
                </a:ext>
              </a:extLst>
            </p:cNvPr>
            <p:cNvSpPr>
              <a:spLocks noChangeShapeType="1"/>
            </p:cNvSpPr>
            <p:nvPr/>
          </p:nvSpPr>
          <p:spPr bwMode="auto">
            <a:xfrm flipH="1" flipV="1">
              <a:off x="3433788" y="2368536"/>
              <a:ext cx="1588" cy="223837"/>
            </a:xfrm>
            <a:prstGeom prst="line">
              <a:avLst/>
            </a:prstGeom>
            <a:noFill/>
            <a:ln w="12700">
              <a:solidFill>
                <a:srgbClr val="7030A0"/>
              </a:solidFill>
              <a:round/>
              <a:headEnd type="stealth" w="med" len="med"/>
              <a:tailEnd type="none" w="sm" len="sm"/>
            </a:ln>
          </p:spPr>
          <p:txBody>
            <a:bodyPr/>
            <a:lstStyle/>
            <a:p>
              <a:endParaRPr lang="es-MX">
                <a:solidFill>
                  <a:srgbClr val="FF0000"/>
                </a:solidFill>
              </a:endParaRPr>
            </a:p>
          </p:txBody>
        </p:sp>
        <p:sp>
          <p:nvSpPr>
            <p:cNvPr id="177" name="Line 119">
              <a:extLst>
                <a:ext uri="{FF2B5EF4-FFF2-40B4-BE49-F238E27FC236}">
                  <a16:creationId xmlns:a16="http://schemas.microsoft.com/office/drawing/2014/main" xmlns="" id="{8D1C40E2-B6EA-4AE8-B5F7-F6C9DD528D96}"/>
                </a:ext>
              </a:extLst>
            </p:cNvPr>
            <p:cNvSpPr>
              <a:spLocks noChangeShapeType="1"/>
            </p:cNvSpPr>
            <p:nvPr/>
          </p:nvSpPr>
          <p:spPr bwMode="auto">
            <a:xfrm flipV="1">
              <a:off x="3433788" y="2592373"/>
              <a:ext cx="0" cy="184150"/>
            </a:xfrm>
            <a:prstGeom prst="line">
              <a:avLst/>
            </a:prstGeom>
            <a:noFill/>
            <a:ln w="12700">
              <a:solidFill>
                <a:schemeClr val="accent1"/>
              </a:solidFill>
              <a:round/>
              <a:headEnd type="none" w="sm" len="sm"/>
              <a:tailEnd type="stealth" w="med" len="med"/>
            </a:ln>
          </p:spPr>
          <p:txBody>
            <a:bodyPr/>
            <a:lstStyle/>
            <a:p>
              <a:endParaRPr lang="es-MX">
                <a:solidFill>
                  <a:srgbClr val="FF0000"/>
                </a:solidFill>
              </a:endParaRPr>
            </a:p>
          </p:txBody>
        </p:sp>
        <p:sp>
          <p:nvSpPr>
            <p:cNvPr id="178" name="Line 120">
              <a:extLst>
                <a:ext uri="{FF2B5EF4-FFF2-40B4-BE49-F238E27FC236}">
                  <a16:creationId xmlns:a16="http://schemas.microsoft.com/office/drawing/2014/main" xmlns="" id="{636AA511-07CE-4497-9A4B-B44FF687208A}"/>
                </a:ext>
              </a:extLst>
            </p:cNvPr>
            <p:cNvSpPr>
              <a:spLocks noChangeShapeType="1"/>
            </p:cNvSpPr>
            <p:nvPr/>
          </p:nvSpPr>
          <p:spPr bwMode="auto">
            <a:xfrm flipV="1">
              <a:off x="3433788" y="3020998"/>
              <a:ext cx="0" cy="184150"/>
            </a:xfrm>
            <a:prstGeom prst="line">
              <a:avLst/>
            </a:prstGeom>
            <a:noFill/>
            <a:ln w="12700">
              <a:solidFill>
                <a:schemeClr val="accent1"/>
              </a:solidFill>
              <a:round/>
              <a:headEnd type="stealth" w="med" len="med"/>
              <a:tailEnd type="none" w="sm" len="sm"/>
            </a:ln>
          </p:spPr>
          <p:txBody>
            <a:bodyPr/>
            <a:lstStyle/>
            <a:p>
              <a:endParaRPr lang="es-MX">
                <a:solidFill>
                  <a:srgbClr val="FF0000"/>
                </a:solidFill>
              </a:endParaRPr>
            </a:p>
          </p:txBody>
        </p:sp>
        <p:sp>
          <p:nvSpPr>
            <p:cNvPr id="179" name="Line 121">
              <a:extLst>
                <a:ext uri="{FF2B5EF4-FFF2-40B4-BE49-F238E27FC236}">
                  <a16:creationId xmlns:a16="http://schemas.microsoft.com/office/drawing/2014/main" xmlns="" id="{4A85942B-E1CE-4BAD-956E-C1F54F55C6BE}"/>
                </a:ext>
              </a:extLst>
            </p:cNvPr>
            <p:cNvSpPr>
              <a:spLocks noChangeShapeType="1"/>
            </p:cNvSpPr>
            <p:nvPr/>
          </p:nvSpPr>
          <p:spPr bwMode="auto">
            <a:xfrm flipV="1">
              <a:off x="3429026" y="4214798"/>
              <a:ext cx="0" cy="225425"/>
            </a:xfrm>
            <a:prstGeom prst="line">
              <a:avLst/>
            </a:prstGeom>
            <a:noFill/>
            <a:ln w="12700">
              <a:solidFill>
                <a:srgbClr val="FFC000"/>
              </a:solidFill>
              <a:round/>
              <a:headEnd type="stealth" w="med" len="med"/>
              <a:tailEnd type="none" w="sm" len="sm"/>
            </a:ln>
          </p:spPr>
          <p:txBody>
            <a:bodyPr/>
            <a:lstStyle/>
            <a:p>
              <a:endParaRPr lang="es-MX">
                <a:solidFill>
                  <a:srgbClr val="FF0000"/>
                </a:solidFill>
              </a:endParaRPr>
            </a:p>
          </p:txBody>
        </p:sp>
        <p:sp>
          <p:nvSpPr>
            <p:cNvPr id="180" name="Line 122">
              <a:extLst>
                <a:ext uri="{FF2B5EF4-FFF2-40B4-BE49-F238E27FC236}">
                  <a16:creationId xmlns:a16="http://schemas.microsoft.com/office/drawing/2014/main" xmlns="" id="{9B51D0F6-14D4-4195-9657-261022B00196}"/>
                </a:ext>
              </a:extLst>
            </p:cNvPr>
            <p:cNvSpPr>
              <a:spLocks noChangeShapeType="1"/>
            </p:cNvSpPr>
            <p:nvPr/>
          </p:nvSpPr>
          <p:spPr bwMode="auto">
            <a:xfrm flipV="1">
              <a:off x="3433788" y="3205148"/>
              <a:ext cx="0" cy="354013"/>
            </a:xfrm>
            <a:prstGeom prst="line">
              <a:avLst/>
            </a:prstGeom>
            <a:noFill/>
            <a:ln w="12700">
              <a:solidFill>
                <a:srgbClr val="FFC000"/>
              </a:solidFill>
              <a:round/>
              <a:headEnd type="none" w="sm" len="sm"/>
              <a:tailEnd type="stealth" w="med" len="med"/>
            </a:ln>
          </p:spPr>
          <p:txBody>
            <a:bodyPr/>
            <a:lstStyle/>
            <a:p>
              <a:endParaRPr lang="es-MX">
                <a:solidFill>
                  <a:srgbClr val="FF0000"/>
                </a:solidFill>
              </a:endParaRPr>
            </a:p>
          </p:txBody>
        </p:sp>
        <p:sp>
          <p:nvSpPr>
            <p:cNvPr id="181" name="Line 123">
              <a:extLst>
                <a:ext uri="{FF2B5EF4-FFF2-40B4-BE49-F238E27FC236}">
                  <a16:creationId xmlns:a16="http://schemas.microsoft.com/office/drawing/2014/main" xmlns="" id="{B4DFBE9F-8ECE-47BD-A534-16ABF2F06129}"/>
                </a:ext>
              </a:extLst>
            </p:cNvPr>
            <p:cNvSpPr>
              <a:spLocks noChangeShapeType="1"/>
            </p:cNvSpPr>
            <p:nvPr/>
          </p:nvSpPr>
          <p:spPr bwMode="auto">
            <a:xfrm flipV="1">
              <a:off x="3427438" y="5208573"/>
              <a:ext cx="0" cy="463550"/>
            </a:xfrm>
            <a:prstGeom prst="line">
              <a:avLst/>
            </a:prstGeom>
            <a:noFill/>
            <a:ln w="12700">
              <a:solidFill>
                <a:srgbClr val="663300"/>
              </a:solidFill>
              <a:round/>
              <a:headEnd type="stealth" w="med" len="med"/>
              <a:tailEnd type="none" w="sm" len="sm"/>
            </a:ln>
          </p:spPr>
          <p:txBody>
            <a:bodyPr/>
            <a:lstStyle/>
            <a:p>
              <a:endParaRPr lang="es-MX">
                <a:solidFill>
                  <a:srgbClr val="FF0000"/>
                </a:solidFill>
              </a:endParaRPr>
            </a:p>
          </p:txBody>
        </p:sp>
        <p:sp>
          <p:nvSpPr>
            <p:cNvPr id="182" name="Line 124">
              <a:extLst>
                <a:ext uri="{FF2B5EF4-FFF2-40B4-BE49-F238E27FC236}">
                  <a16:creationId xmlns:a16="http://schemas.microsoft.com/office/drawing/2014/main" xmlns="" id="{931BF306-76CC-4562-968A-EC489B8CFB15}"/>
                </a:ext>
              </a:extLst>
            </p:cNvPr>
            <p:cNvSpPr>
              <a:spLocks noChangeShapeType="1"/>
            </p:cNvSpPr>
            <p:nvPr/>
          </p:nvSpPr>
          <p:spPr bwMode="auto">
            <a:xfrm flipV="1">
              <a:off x="3430613" y="4438636"/>
              <a:ext cx="0" cy="442912"/>
            </a:xfrm>
            <a:prstGeom prst="line">
              <a:avLst/>
            </a:prstGeom>
            <a:noFill/>
            <a:ln w="12700">
              <a:solidFill>
                <a:srgbClr val="663300"/>
              </a:solidFill>
              <a:round/>
              <a:headEnd type="none" w="sm" len="sm"/>
              <a:tailEnd type="stealth" w="med" len="med"/>
            </a:ln>
          </p:spPr>
          <p:txBody>
            <a:bodyPr/>
            <a:lstStyle/>
            <a:p>
              <a:endParaRPr lang="es-MX">
                <a:solidFill>
                  <a:srgbClr val="FF0000"/>
                </a:solidFill>
              </a:endParaRPr>
            </a:p>
          </p:txBody>
        </p:sp>
        <p:sp>
          <p:nvSpPr>
            <p:cNvPr id="183" name="Line 125">
              <a:extLst>
                <a:ext uri="{FF2B5EF4-FFF2-40B4-BE49-F238E27FC236}">
                  <a16:creationId xmlns:a16="http://schemas.microsoft.com/office/drawing/2014/main" xmlns="" id="{187AF06E-E8DC-4135-AA82-F4A4EBDC2460}"/>
                </a:ext>
              </a:extLst>
            </p:cNvPr>
            <p:cNvSpPr>
              <a:spLocks noChangeShapeType="1"/>
            </p:cNvSpPr>
            <p:nvPr/>
          </p:nvSpPr>
          <p:spPr bwMode="auto">
            <a:xfrm flipV="1">
              <a:off x="1679601" y="1357298"/>
              <a:ext cx="0" cy="1365250"/>
            </a:xfrm>
            <a:prstGeom prst="line">
              <a:avLst/>
            </a:prstGeom>
            <a:noFill/>
            <a:ln w="12700">
              <a:solidFill>
                <a:schemeClr val="accent1"/>
              </a:solidFill>
              <a:round/>
              <a:headEnd type="none" w="sm" len="sm"/>
              <a:tailEnd type="stealth" w="med" len="med"/>
            </a:ln>
          </p:spPr>
          <p:txBody>
            <a:bodyPr/>
            <a:lstStyle/>
            <a:p>
              <a:endParaRPr lang="es-MX">
                <a:solidFill>
                  <a:srgbClr val="FF0000"/>
                </a:solidFill>
              </a:endParaRPr>
            </a:p>
          </p:txBody>
        </p:sp>
        <p:sp>
          <p:nvSpPr>
            <p:cNvPr id="184" name="Line 126">
              <a:extLst>
                <a:ext uri="{FF2B5EF4-FFF2-40B4-BE49-F238E27FC236}">
                  <a16:creationId xmlns:a16="http://schemas.microsoft.com/office/drawing/2014/main" xmlns="" id="{0C41EDF4-28F4-4916-B814-3B17188BBD4E}"/>
                </a:ext>
              </a:extLst>
            </p:cNvPr>
            <p:cNvSpPr>
              <a:spLocks noChangeShapeType="1"/>
            </p:cNvSpPr>
            <p:nvPr/>
          </p:nvSpPr>
          <p:spPr bwMode="auto">
            <a:xfrm flipV="1">
              <a:off x="1679601" y="3779823"/>
              <a:ext cx="0" cy="1890713"/>
            </a:xfrm>
            <a:prstGeom prst="line">
              <a:avLst/>
            </a:prstGeom>
            <a:noFill/>
            <a:ln w="12700">
              <a:solidFill>
                <a:schemeClr val="accent1"/>
              </a:solidFill>
              <a:round/>
              <a:headEnd type="stealth" w="med" len="med"/>
              <a:tailEnd type="none" w="sm" len="sm"/>
            </a:ln>
          </p:spPr>
          <p:txBody>
            <a:bodyPr/>
            <a:lstStyle/>
            <a:p>
              <a:endParaRPr lang="es-MX">
                <a:solidFill>
                  <a:srgbClr val="FF0000"/>
                </a:solidFill>
              </a:endParaRPr>
            </a:p>
          </p:txBody>
        </p:sp>
        <p:sp>
          <p:nvSpPr>
            <p:cNvPr id="185" name="Line 127">
              <a:extLst>
                <a:ext uri="{FF2B5EF4-FFF2-40B4-BE49-F238E27FC236}">
                  <a16:creationId xmlns:a16="http://schemas.microsoft.com/office/drawing/2014/main" xmlns="" id="{DE402EB5-31B7-45F2-8916-6DBDC06409F5}"/>
                </a:ext>
              </a:extLst>
            </p:cNvPr>
            <p:cNvSpPr>
              <a:spLocks noChangeShapeType="1"/>
            </p:cNvSpPr>
            <p:nvPr/>
          </p:nvSpPr>
          <p:spPr bwMode="auto">
            <a:xfrm flipV="1">
              <a:off x="6896126" y="1362061"/>
              <a:ext cx="0" cy="2254250"/>
            </a:xfrm>
            <a:prstGeom prst="line">
              <a:avLst/>
            </a:prstGeom>
            <a:noFill/>
            <a:ln w="12700">
              <a:solidFill>
                <a:srgbClr val="FF0000"/>
              </a:solidFill>
              <a:round/>
              <a:headEnd type="none" w="sm" len="sm"/>
              <a:tailEnd type="stealth" w="med" len="med"/>
            </a:ln>
          </p:spPr>
          <p:txBody>
            <a:bodyPr/>
            <a:lstStyle/>
            <a:p>
              <a:endParaRPr lang="es-MX">
                <a:solidFill>
                  <a:srgbClr val="FF0000"/>
                </a:solidFill>
              </a:endParaRPr>
            </a:p>
          </p:txBody>
        </p:sp>
        <p:sp>
          <p:nvSpPr>
            <p:cNvPr id="186" name="Line 128">
              <a:extLst>
                <a:ext uri="{FF2B5EF4-FFF2-40B4-BE49-F238E27FC236}">
                  <a16:creationId xmlns:a16="http://schemas.microsoft.com/office/drawing/2014/main" xmlns="" id="{3BE91195-29B8-4516-A6F0-ABEEB7F54F1B}"/>
                </a:ext>
              </a:extLst>
            </p:cNvPr>
            <p:cNvSpPr>
              <a:spLocks noChangeShapeType="1"/>
            </p:cNvSpPr>
            <p:nvPr/>
          </p:nvSpPr>
          <p:spPr bwMode="auto">
            <a:xfrm flipV="1">
              <a:off x="6896126" y="4238611"/>
              <a:ext cx="0" cy="198437"/>
            </a:xfrm>
            <a:prstGeom prst="line">
              <a:avLst/>
            </a:prstGeom>
            <a:noFill/>
            <a:ln w="12700">
              <a:solidFill>
                <a:schemeClr val="accent1"/>
              </a:solidFill>
              <a:round/>
              <a:headEnd type="stealth" w="med" len="med"/>
              <a:tailEnd type="none" w="sm" len="sm"/>
            </a:ln>
          </p:spPr>
          <p:txBody>
            <a:bodyPr/>
            <a:lstStyle/>
            <a:p>
              <a:endParaRPr lang="es-MX">
                <a:solidFill>
                  <a:srgbClr val="FF0000"/>
                </a:solidFill>
              </a:endParaRPr>
            </a:p>
          </p:txBody>
        </p:sp>
      </p:grpSp>
      <p:sp>
        <p:nvSpPr>
          <p:cNvPr id="264" name="Rectángulo 263">
            <a:extLst>
              <a:ext uri="{FF2B5EF4-FFF2-40B4-BE49-F238E27FC236}">
                <a16:creationId xmlns:a16="http://schemas.microsoft.com/office/drawing/2014/main" xmlns="" id="{D850D35C-FFAE-4A3B-9A99-F8972437AE66}"/>
              </a:ext>
            </a:extLst>
          </p:cNvPr>
          <p:cNvSpPr/>
          <p:nvPr/>
        </p:nvSpPr>
        <p:spPr>
          <a:xfrm>
            <a:off x="751060" y="6600907"/>
            <a:ext cx="6096000" cy="215444"/>
          </a:xfrm>
          <a:prstGeom prst="rect">
            <a:avLst/>
          </a:prstGeom>
        </p:spPr>
        <p:txBody>
          <a:bodyPr>
            <a:spAutoFit/>
          </a:bodyPr>
          <a:lstStyle/>
          <a:p>
            <a:r>
              <a:rPr lang="es-CO" sz="800" dirty="0">
                <a:latin typeface="Arial" panose="020B0604020202020204" pitchFamily="34" charset="0"/>
                <a:ea typeface="Arial" panose="020B0604020202020204" pitchFamily="34" charset="0"/>
              </a:rPr>
              <a:t>West JB. Fisiología respiratoria. Buenos Aires: Editorial Médica Panamericana; 2002</a:t>
            </a:r>
            <a:endParaRPr lang="es-CO" sz="800" dirty="0"/>
          </a:p>
        </p:txBody>
      </p:sp>
    </p:spTree>
    <p:extLst>
      <p:ext uri="{BB962C8B-B14F-4D97-AF65-F5344CB8AC3E}">
        <p14:creationId xmlns:p14="http://schemas.microsoft.com/office/powerpoint/2010/main" val="291672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B62F594-0661-43A1-9F41-572507C99E9E}"/>
              </a:ext>
            </a:extLst>
          </p:cNvPr>
          <p:cNvSpPr>
            <a:spLocks noGrp="1"/>
          </p:cNvSpPr>
          <p:nvPr>
            <p:ph type="title"/>
          </p:nvPr>
        </p:nvSpPr>
        <p:spPr/>
        <p:txBody>
          <a:bodyPr/>
          <a:lstStyle/>
          <a:p>
            <a:r>
              <a:rPr lang="es-CO" dirty="0"/>
              <a:t>FISIOPATOLOGÍA</a:t>
            </a:r>
          </a:p>
        </p:txBody>
      </p:sp>
      <p:pic>
        <p:nvPicPr>
          <p:cNvPr id="263" name="Imagen 262">
            <a:extLst>
              <a:ext uri="{FF2B5EF4-FFF2-40B4-BE49-F238E27FC236}">
                <a16:creationId xmlns:a16="http://schemas.microsoft.com/office/drawing/2014/main" xmlns="" id="{48A37A7C-B009-435C-90C9-9AF79268CABC}"/>
              </a:ext>
            </a:extLst>
          </p:cNvPr>
          <p:cNvPicPr>
            <a:picLocks noChangeAspect="1"/>
          </p:cNvPicPr>
          <p:nvPr/>
        </p:nvPicPr>
        <p:blipFill>
          <a:blip r:embed="rId2"/>
          <a:stretch>
            <a:fillRect/>
          </a:stretch>
        </p:blipFill>
        <p:spPr>
          <a:xfrm>
            <a:off x="2367290" y="1639355"/>
            <a:ext cx="7704991" cy="5012885"/>
          </a:xfrm>
          <a:prstGeom prst="rect">
            <a:avLst/>
          </a:prstGeom>
        </p:spPr>
      </p:pic>
      <p:sp>
        <p:nvSpPr>
          <p:cNvPr id="264" name="Rectángulo 263">
            <a:extLst>
              <a:ext uri="{FF2B5EF4-FFF2-40B4-BE49-F238E27FC236}">
                <a16:creationId xmlns:a16="http://schemas.microsoft.com/office/drawing/2014/main" xmlns="" id="{D850D35C-FFAE-4A3B-9A99-F8972437AE66}"/>
              </a:ext>
            </a:extLst>
          </p:cNvPr>
          <p:cNvSpPr/>
          <p:nvPr/>
        </p:nvSpPr>
        <p:spPr>
          <a:xfrm>
            <a:off x="751060" y="6600907"/>
            <a:ext cx="6096000" cy="215444"/>
          </a:xfrm>
          <a:prstGeom prst="rect">
            <a:avLst/>
          </a:prstGeom>
        </p:spPr>
        <p:txBody>
          <a:bodyPr>
            <a:spAutoFit/>
          </a:bodyPr>
          <a:lstStyle/>
          <a:p>
            <a:r>
              <a:rPr lang="es-CO" sz="800" dirty="0">
                <a:latin typeface="Arial" panose="020B0604020202020204" pitchFamily="34" charset="0"/>
                <a:ea typeface="Arial" panose="020B0604020202020204" pitchFamily="34" charset="0"/>
              </a:rPr>
              <a:t>West JB. Fisiología respiratoria. Buenos Aires: Editorial Médica Panamericana; 2002</a:t>
            </a:r>
            <a:endParaRPr lang="es-CO" sz="800" dirty="0"/>
          </a:p>
        </p:txBody>
      </p:sp>
    </p:spTree>
    <p:extLst>
      <p:ext uri="{BB962C8B-B14F-4D97-AF65-F5344CB8AC3E}">
        <p14:creationId xmlns:p14="http://schemas.microsoft.com/office/powerpoint/2010/main" val="344028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_tradnl"/>
              <a:t>FISIOPATOLOGÍA</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sp>
        <p:nvSpPr>
          <p:cNvPr id="8" name="Marcador de contenido 7"/>
          <p:cNvSpPr>
            <a:spLocks noGrp="1"/>
          </p:cNvSpPr>
          <p:nvPr>
            <p:ph sz="half" idx="1"/>
          </p:nvPr>
        </p:nvSpPr>
        <p:spPr>
          <a:xfrm>
            <a:off x="6808763" y="477678"/>
            <a:ext cx="5058772" cy="1100455"/>
          </a:xfrm>
        </p:spPr>
        <p:txBody>
          <a:bodyPr/>
          <a:lstStyle/>
          <a:p>
            <a:pPr lvl="0"/>
            <a:endParaRPr lang="es-CO"/>
          </a:p>
          <a:p>
            <a:pPr lvl="1"/>
            <a:endParaRPr lang="es-CO"/>
          </a:p>
          <a:p>
            <a:pPr lvl="1"/>
            <a:endParaRPr lang="es-CO"/>
          </a:p>
          <a:p>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defRPr/>
            </a:pPr>
            <a:r>
              <a:rPr lang="en-US"/>
              <a:t>Global Strategy for the Diagnosis, Management, and Prevention of Chronic Obstructive Lung Disease 2019 Report. 2018 Nov 14.</a:t>
            </a:r>
          </a:p>
          <a:p>
            <a:pPr algn="l">
              <a:defRPr/>
            </a:pPr>
            <a:endParaRPr lang="en-US"/>
          </a:p>
        </p:txBody>
      </p:sp>
      <p:pic>
        <p:nvPicPr>
          <p:cNvPr id="9" name="Imagen 8" descr="https://lh4.googleusercontent.com/9VSbIVbrW_It2LK4OmcWROvqZGgOdWgg5fFhmb_MUdB_RuBv9pmlmrVln5xXR31qExv3bPEjImpW5h92sPg1pTjIR3H_PxHcP4Q0WqQvO6qyiha0CSMtpuDB5QZ45iHHY5ISlHUz">
            <a:extLst>
              <a:ext uri="{FF2B5EF4-FFF2-40B4-BE49-F238E27FC236}">
                <a16:creationId xmlns:a16="http://schemas.microsoft.com/office/drawing/2014/main" xmlns="" id="{248434A4-A22B-41C7-A7DB-78487F495463}"/>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59988" y="1252025"/>
            <a:ext cx="8454683" cy="4716156"/>
          </a:xfrm>
          <a:prstGeom prst="rect">
            <a:avLst/>
          </a:prstGeom>
          <a:noFill/>
          <a:ln>
            <a:noFill/>
          </a:ln>
        </p:spPr>
      </p:pic>
    </p:spTree>
    <p:extLst>
      <p:ext uri="{BB962C8B-B14F-4D97-AF65-F5344CB8AC3E}">
        <p14:creationId xmlns:p14="http://schemas.microsoft.com/office/powerpoint/2010/main" val="761326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D51E066-F493-4BF3-ADC2-56BD5C57EDDD}"/>
              </a:ext>
            </a:extLst>
          </p:cNvPr>
          <p:cNvSpPr>
            <a:spLocks noGrp="1"/>
          </p:cNvSpPr>
          <p:nvPr>
            <p:ph type="title"/>
          </p:nvPr>
        </p:nvSpPr>
        <p:spPr/>
        <p:txBody>
          <a:bodyPr/>
          <a:lstStyle/>
          <a:p>
            <a:r>
              <a:rPr lang="es-CO" dirty="0"/>
              <a:t>FISIOPATOLOGIA</a:t>
            </a:r>
          </a:p>
        </p:txBody>
      </p:sp>
      <p:graphicFrame>
        <p:nvGraphicFramePr>
          <p:cNvPr id="8" name="Marcador de contenido 7">
            <a:extLst>
              <a:ext uri="{FF2B5EF4-FFF2-40B4-BE49-F238E27FC236}">
                <a16:creationId xmlns:a16="http://schemas.microsoft.com/office/drawing/2014/main" xmlns="" id="{2AA55CC0-21FC-4BDD-A013-56AB0959CC8C}"/>
              </a:ext>
            </a:extLst>
          </p:cNvPr>
          <p:cNvGraphicFramePr>
            <a:graphicFrameLocks noGrp="1"/>
          </p:cNvGraphicFramePr>
          <p:nvPr>
            <p:ph sz="half" idx="2"/>
            <p:extLst>
              <p:ext uri="{D42A27DB-BD31-4B8C-83A1-F6EECF244321}">
                <p14:modId xmlns:p14="http://schemas.microsoft.com/office/powerpoint/2010/main" val="1235624531"/>
              </p:ext>
            </p:extLst>
          </p:nvPr>
        </p:nvGraphicFramePr>
        <p:xfrm>
          <a:off x="5336499" y="524656"/>
          <a:ext cx="6460760" cy="5652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pie de página 4">
            <a:extLst>
              <a:ext uri="{FF2B5EF4-FFF2-40B4-BE49-F238E27FC236}">
                <a16:creationId xmlns:a16="http://schemas.microsoft.com/office/drawing/2014/main" xmlns="" id="{08DBD453-8C17-4268-A264-61CC8389D91B}"/>
              </a:ext>
            </a:extLst>
          </p:cNvPr>
          <p:cNvSpPr>
            <a:spLocks noGrp="1"/>
          </p:cNvSpPr>
          <p:nvPr>
            <p:ph type="ftr" sz="quarter" idx="11"/>
          </p:nvPr>
        </p:nvSpPr>
        <p:spPr>
          <a:xfrm>
            <a:off x="254833" y="6026727"/>
            <a:ext cx="7898567" cy="831273"/>
          </a:xfrm>
        </p:spPr>
        <p:txBody>
          <a:bodyPr/>
          <a:lstStyle/>
          <a:p>
            <a:pPr>
              <a:defRPr/>
            </a:pPr>
            <a:r>
              <a:rPr lang="en-US" dirty="0">
                <a:solidFill>
                  <a:schemeClr val="bg1">
                    <a:lumMod val="50000"/>
                  </a:schemeClr>
                </a:solidFill>
              </a:rPr>
              <a:t>Keenan CR, </a:t>
            </a:r>
            <a:r>
              <a:rPr lang="en-US" dirty="0" err="1">
                <a:solidFill>
                  <a:schemeClr val="bg1">
                    <a:lumMod val="50000"/>
                  </a:schemeClr>
                </a:solidFill>
              </a:rPr>
              <a:t>Radojicic</a:t>
            </a:r>
            <a:r>
              <a:rPr lang="en-US" dirty="0">
                <a:solidFill>
                  <a:schemeClr val="bg1">
                    <a:lumMod val="50000"/>
                  </a:schemeClr>
                </a:solidFill>
              </a:rPr>
              <a:t> D, Li M, Radwan A, Stewart AG. Heterogeneity in mechanisms influencing glucocorticoid sensitivity: The need for a systems biology approach to treatment of glucocorticoid-resistant inflammation. Pharmacology and Therapeutics 2015 Jun;150:81-93</a:t>
            </a:r>
          </a:p>
        </p:txBody>
      </p:sp>
      <p:pic>
        <p:nvPicPr>
          <p:cNvPr id="6" name="Marcador de contenido 5" descr="Imagen que contiene texto, mapa&#10;&#10;Descripción generada automáticamente">
            <a:extLst>
              <a:ext uri="{FF2B5EF4-FFF2-40B4-BE49-F238E27FC236}">
                <a16:creationId xmlns:a16="http://schemas.microsoft.com/office/drawing/2014/main" xmlns="" id="{1C14F48C-DFB2-4DC6-BA6B-C6BAF89D4DBC}"/>
              </a:ext>
            </a:extLst>
          </p:cNvPr>
          <p:cNvPicPr>
            <a:picLocks noGrp="1"/>
          </p:cNvPicPr>
          <p:nvPr>
            <p:ph sz="half" idx="1"/>
          </p:nvPr>
        </p:nvPicPr>
        <p:blipFill rotWithShape="1">
          <a:blip r:embed="rId8">
            <a:extLst>
              <a:ext uri="{28A0092B-C50C-407E-A947-70E740481C1C}">
                <a14:useLocalDpi xmlns:a14="http://schemas.microsoft.com/office/drawing/2010/main" val="0"/>
              </a:ext>
            </a:extLst>
          </a:blip>
          <a:srcRect l="4658"/>
          <a:stretch/>
        </p:blipFill>
        <p:spPr bwMode="auto">
          <a:xfrm>
            <a:off x="1723869" y="1559985"/>
            <a:ext cx="3732551" cy="4351338"/>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xmlns="" id="{5F2AABAC-037A-4BF0-B4C1-58EA73C056A4}"/>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375869" y="6218838"/>
            <a:ext cx="4561298" cy="503652"/>
          </a:xfrm>
          <a:prstGeom prst="rect">
            <a:avLst/>
          </a:prstGeom>
        </p:spPr>
      </p:pic>
    </p:spTree>
    <p:extLst>
      <p:ext uri="{BB962C8B-B14F-4D97-AF65-F5344CB8AC3E}">
        <p14:creationId xmlns:p14="http://schemas.microsoft.com/office/powerpoint/2010/main" val="383673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5" name="Google Shape;115;p17"/>
          <p:cNvPicPr preferRelativeResize="0"/>
          <p:nvPr/>
        </p:nvPicPr>
        <p:blipFill rotWithShape="1">
          <a:blip r:embed="rId4">
            <a:alphaModFix/>
          </a:blip>
          <a:srcRect/>
          <a:stretch/>
        </p:blipFill>
        <p:spPr>
          <a:xfrm>
            <a:off x="412955" y="5987847"/>
            <a:ext cx="5160894" cy="569858"/>
          </a:xfrm>
          <a:prstGeom prst="rect">
            <a:avLst/>
          </a:prstGeom>
          <a:noFill/>
          <a:ln>
            <a:noFill/>
          </a:ln>
        </p:spPr>
      </p:pic>
      <p:sp>
        <p:nvSpPr>
          <p:cNvPr id="117" name="Google Shape;117;p17"/>
          <p:cNvSpPr txBox="1"/>
          <p:nvPr/>
        </p:nvSpPr>
        <p:spPr>
          <a:xfrm>
            <a:off x="18190" y="360308"/>
            <a:ext cx="5950424" cy="5354540"/>
          </a:xfrm>
          <a:prstGeom prst="rect">
            <a:avLst/>
          </a:prstGeom>
          <a:noFill/>
          <a:ln>
            <a:noFill/>
          </a:ln>
        </p:spPr>
        <p:txBody>
          <a:bodyPr spcFirstLastPara="1" wrap="square" lIns="91425" tIns="45700" rIns="91425" bIns="45700" anchor="t" anchorCtr="0">
            <a:noAutofit/>
          </a:bodyPr>
          <a:lstStyle/>
          <a:p>
            <a:pPr lvl="0" algn="ctr">
              <a:buSzPts val="1800"/>
            </a:pPr>
            <a:r>
              <a:rPr lang="en-US" sz="2800" b="1" dirty="0">
                <a:solidFill>
                  <a:srgbClr val="005493"/>
                </a:solidFill>
              </a:rPr>
              <a:t>Enfermedad Pulmonar Obstructiva Crónica </a:t>
            </a:r>
          </a:p>
          <a:p>
            <a:pPr lvl="0" algn="ctr">
              <a:buSzPts val="1800"/>
            </a:pPr>
            <a:endParaRPr lang="en-US" sz="2800" b="1" dirty="0">
              <a:solidFill>
                <a:srgbClr val="005493"/>
              </a:solidFill>
            </a:endParaRPr>
          </a:p>
          <a:p>
            <a:pPr lvl="0" algn="ctr">
              <a:buSzPts val="1800"/>
            </a:pPr>
            <a:r>
              <a:rPr lang="en-US" sz="2600" b="1" dirty="0" err="1">
                <a:solidFill>
                  <a:srgbClr val="005493"/>
                </a:solidFill>
              </a:rPr>
              <a:t>Módulo</a:t>
            </a:r>
            <a:r>
              <a:rPr lang="en-US" sz="2600" b="1" dirty="0">
                <a:solidFill>
                  <a:srgbClr val="005493"/>
                </a:solidFill>
              </a:rPr>
              <a:t> 1</a:t>
            </a:r>
          </a:p>
          <a:p>
            <a:pPr lvl="0" algn="ctr">
              <a:buSzPts val="1800"/>
            </a:pPr>
            <a:r>
              <a:rPr lang="en-US" sz="2600" b="1" dirty="0" err="1">
                <a:solidFill>
                  <a:srgbClr val="005493"/>
                </a:solidFill>
              </a:rPr>
              <a:t>Prevención</a:t>
            </a:r>
            <a:r>
              <a:rPr lang="en-US" sz="2600" b="1" dirty="0">
                <a:solidFill>
                  <a:srgbClr val="005493"/>
                </a:solidFill>
              </a:rPr>
              <a:t> Primaria</a:t>
            </a:r>
          </a:p>
          <a:p>
            <a:pPr lvl="0" algn="ctr">
              <a:buSzPts val="1800"/>
            </a:pPr>
            <a:endParaRPr lang="en-US" sz="2000" dirty="0">
              <a:solidFill>
                <a:srgbClr val="005493"/>
              </a:solidFill>
            </a:endParaRPr>
          </a:p>
          <a:p>
            <a:pPr lvl="0" algn="ctr">
              <a:buSzPts val="1800"/>
            </a:pPr>
            <a:endParaRPr lang="en-US" sz="1500" i="1" dirty="0">
              <a:solidFill>
                <a:srgbClr val="005493"/>
              </a:solidFill>
            </a:endParaRPr>
          </a:p>
          <a:p>
            <a:pPr lvl="0" algn="ctr">
              <a:buSzPts val="1800"/>
            </a:pPr>
            <a:r>
              <a:rPr lang="en-US" sz="2000" b="1" i="1" dirty="0">
                <a:solidFill>
                  <a:srgbClr val="005493"/>
                </a:solidFill>
              </a:rPr>
              <a:t>Dra. Andrea del </a:t>
            </a:r>
            <a:r>
              <a:rPr lang="en-US" sz="2000" b="1" i="1">
                <a:solidFill>
                  <a:srgbClr val="005493"/>
                </a:solidFill>
              </a:rPr>
              <a:t>Pilar Rincón </a:t>
            </a:r>
            <a:endParaRPr lang="en-US" sz="2000" b="1" i="1" dirty="0">
              <a:solidFill>
                <a:srgbClr val="005493"/>
              </a:solidFill>
            </a:endParaRPr>
          </a:p>
          <a:p>
            <a:pPr lvl="0" algn="ctr">
              <a:buSzPts val="1800"/>
            </a:pPr>
            <a:r>
              <a:rPr lang="en-US" sz="1600" i="1" dirty="0">
                <a:solidFill>
                  <a:srgbClr val="005493"/>
                </a:solidFill>
              </a:rPr>
              <a:t>Médico Especialista Medicina Familiar </a:t>
            </a:r>
          </a:p>
          <a:p>
            <a:pPr lvl="0" algn="ctr">
              <a:buSzPts val="1800"/>
            </a:pPr>
            <a:r>
              <a:rPr lang="en-US" sz="1600" i="1" dirty="0">
                <a:solidFill>
                  <a:srgbClr val="005493"/>
                </a:solidFill>
              </a:rPr>
              <a:t>Universidad El Bosque </a:t>
            </a:r>
          </a:p>
          <a:p>
            <a:pPr lvl="0" algn="ctr">
              <a:buSzPts val="1800"/>
            </a:pPr>
            <a:endParaRPr lang="en-US" sz="1600" i="1" dirty="0">
              <a:solidFill>
                <a:srgbClr val="005493"/>
              </a:solidFill>
            </a:endParaRPr>
          </a:p>
          <a:p>
            <a:pPr lvl="0" algn="ctr">
              <a:buSzPts val="1800"/>
            </a:pPr>
            <a:r>
              <a:rPr lang="en-US" sz="2000" b="1" i="1" dirty="0">
                <a:solidFill>
                  <a:srgbClr val="005493"/>
                </a:solidFill>
              </a:rPr>
              <a:t>Dra. Carmen Patricia </a:t>
            </a:r>
            <a:r>
              <a:rPr lang="en-US" sz="2000" b="1" i="1" dirty="0" err="1">
                <a:solidFill>
                  <a:srgbClr val="005493"/>
                </a:solidFill>
              </a:rPr>
              <a:t>Villamil</a:t>
            </a:r>
            <a:r>
              <a:rPr lang="en-US" sz="2000" b="1" i="1" dirty="0">
                <a:solidFill>
                  <a:srgbClr val="005493"/>
                </a:solidFill>
              </a:rPr>
              <a:t> Molina</a:t>
            </a:r>
          </a:p>
          <a:p>
            <a:pPr lvl="0" algn="ctr">
              <a:buSzPts val="1800"/>
            </a:pPr>
            <a:r>
              <a:rPr lang="en-US" sz="1600" i="1" dirty="0">
                <a:solidFill>
                  <a:srgbClr val="005493"/>
                </a:solidFill>
              </a:rPr>
              <a:t>Médico Especialista Medicina Familiar </a:t>
            </a:r>
          </a:p>
          <a:p>
            <a:pPr lvl="0" algn="ctr">
              <a:buSzPts val="1800"/>
            </a:pPr>
            <a:r>
              <a:rPr lang="en-US" sz="1600" i="1" dirty="0">
                <a:solidFill>
                  <a:srgbClr val="005493"/>
                </a:solidFill>
              </a:rPr>
              <a:t>Fundación </a:t>
            </a:r>
            <a:r>
              <a:rPr lang="en-US" sz="1600" i="1" dirty="0" err="1">
                <a:solidFill>
                  <a:srgbClr val="005493"/>
                </a:solidFill>
              </a:rPr>
              <a:t>Universitaria</a:t>
            </a:r>
            <a:r>
              <a:rPr lang="en-US" sz="1600" i="1" dirty="0">
                <a:solidFill>
                  <a:srgbClr val="005493"/>
                </a:solidFill>
              </a:rPr>
              <a:t> de </a:t>
            </a:r>
            <a:r>
              <a:rPr lang="en-US" sz="1600" i="1" dirty="0" err="1">
                <a:solidFill>
                  <a:srgbClr val="005493"/>
                </a:solidFill>
              </a:rPr>
              <a:t>Ciencias</a:t>
            </a:r>
            <a:r>
              <a:rPr lang="en-US" sz="1600" i="1" dirty="0">
                <a:solidFill>
                  <a:srgbClr val="005493"/>
                </a:solidFill>
              </a:rPr>
              <a:t> de la </a:t>
            </a:r>
            <a:r>
              <a:rPr lang="en-US" sz="1600" i="1" dirty="0" err="1">
                <a:solidFill>
                  <a:srgbClr val="005493"/>
                </a:solidFill>
              </a:rPr>
              <a:t>Salud</a:t>
            </a:r>
            <a:endParaRPr lang="en-US" sz="1600" i="1" dirty="0">
              <a:solidFill>
                <a:srgbClr val="005493"/>
              </a:solidFill>
            </a:endParaRPr>
          </a:p>
          <a:p>
            <a:pPr lvl="0" algn="ctr">
              <a:buSzPts val="1800"/>
            </a:pPr>
            <a:r>
              <a:rPr lang="en-US" sz="1600" i="1" dirty="0">
                <a:solidFill>
                  <a:srgbClr val="005493"/>
                </a:solidFill>
              </a:rPr>
              <a:t>Instructor Asociado Postgrado </a:t>
            </a:r>
            <a:r>
              <a:rPr lang="en-US" sz="1600" i="1" dirty="0" err="1">
                <a:solidFill>
                  <a:srgbClr val="005493"/>
                </a:solidFill>
              </a:rPr>
              <a:t>Medicina</a:t>
            </a:r>
            <a:r>
              <a:rPr lang="en-US" sz="1600" i="1" dirty="0">
                <a:solidFill>
                  <a:srgbClr val="005493"/>
                </a:solidFill>
              </a:rPr>
              <a:t> Familiar</a:t>
            </a:r>
          </a:p>
          <a:p>
            <a:pPr lvl="0" algn="ctr">
              <a:buSzPts val="1800"/>
            </a:pPr>
            <a:r>
              <a:rPr lang="en-US" sz="1600" i="1" dirty="0">
                <a:solidFill>
                  <a:srgbClr val="005493"/>
                </a:solidFill>
              </a:rPr>
              <a:t> Universidad El Bosque </a:t>
            </a:r>
          </a:p>
          <a:p>
            <a:pPr marL="0" marR="0" lvl="0" indent="0" algn="ctr" rtl="0">
              <a:lnSpc>
                <a:spcPct val="100000"/>
              </a:lnSpc>
              <a:spcBef>
                <a:spcPts val="0"/>
              </a:spcBef>
              <a:spcAft>
                <a:spcPts val="0"/>
              </a:spcAft>
              <a:buClr>
                <a:srgbClr val="000000"/>
              </a:buClr>
              <a:buSzPts val="1800"/>
              <a:buFont typeface="Arial"/>
              <a:buNone/>
            </a:pPr>
            <a:endParaRPr sz="1600" b="1" i="0" u="none" strike="noStrike" cap="none" dirty="0">
              <a:solidFill>
                <a:srgbClr val="005493"/>
              </a:solidFill>
              <a:sym typeface="Arial"/>
            </a:endParaRPr>
          </a:p>
        </p:txBody>
      </p:sp>
    </p:spTree>
    <p:extLst>
      <p:ext uri="{BB962C8B-B14F-4D97-AF65-F5344CB8AC3E}">
        <p14:creationId xmlns:p14="http://schemas.microsoft.com/office/powerpoint/2010/main" val="390993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38200" y="180662"/>
            <a:ext cx="10515600" cy="1325563"/>
          </a:xfrm>
        </p:spPr>
        <p:txBody>
          <a:bodyPr/>
          <a:lstStyle/>
          <a:p>
            <a:r>
              <a:rPr lang="es-ES_tradnl" dirty="0"/>
              <a:t>PROMOCIÓN DE LA SALUD</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defRPr/>
            </a:pPr>
            <a:r>
              <a:rPr lang="es-CO" dirty="0"/>
              <a:t>Guía de práctica clínica. Basada en la evidencia para la prevención, diagnóstico, tratamiento y seguimiento de la enfermedad pulmonar obstructiva crónica (EPOC) en población adulta - 2014 Guía No. 28</a:t>
            </a:r>
            <a:endParaRPr lang="en-US" dirty="0"/>
          </a:p>
        </p:txBody>
      </p:sp>
      <p:graphicFrame>
        <p:nvGraphicFramePr>
          <p:cNvPr id="4" name="Diagrama 3">
            <a:extLst>
              <a:ext uri="{FF2B5EF4-FFF2-40B4-BE49-F238E27FC236}">
                <a16:creationId xmlns:a16="http://schemas.microsoft.com/office/drawing/2014/main" xmlns="" id="{54586FD6-7732-4BF2-B1A9-F71A9169CD22}"/>
              </a:ext>
            </a:extLst>
          </p:cNvPr>
          <p:cNvGraphicFramePr/>
          <p:nvPr>
            <p:extLst>
              <p:ext uri="{D42A27DB-BD31-4B8C-83A1-F6EECF244321}">
                <p14:modId xmlns:p14="http://schemas.microsoft.com/office/powerpoint/2010/main" val="208393509"/>
              </p:ext>
            </p:extLst>
          </p:nvPr>
        </p:nvGraphicFramePr>
        <p:xfrm>
          <a:off x="1933574" y="1019330"/>
          <a:ext cx="9054216" cy="5658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8458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Imagen que contiene captura de pantalla&#10;&#10;Descripción generada automáticamente">
            <a:extLst>
              <a:ext uri="{FF2B5EF4-FFF2-40B4-BE49-F238E27FC236}">
                <a16:creationId xmlns:a16="http://schemas.microsoft.com/office/drawing/2014/main" xmlns="" id="{1C86ED0C-05F2-46EA-B42C-2E3CB1F0D1AF}"/>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93433" y="0"/>
            <a:ext cx="11365787" cy="6499274"/>
          </a:xfrm>
          <a:prstGeom prst="rect">
            <a:avLst/>
          </a:prstGeom>
        </p:spPr>
      </p:pic>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sp>
        <p:nvSpPr>
          <p:cNvPr id="8" name="Marcador de contenido 7"/>
          <p:cNvSpPr>
            <a:spLocks noGrp="1"/>
          </p:cNvSpPr>
          <p:nvPr>
            <p:ph sz="half" idx="1"/>
          </p:nvPr>
        </p:nvSpPr>
        <p:spPr>
          <a:xfrm>
            <a:off x="6808763" y="477678"/>
            <a:ext cx="5058772" cy="1100455"/>
          </a:xfrm>
        </p:spPr>
        <p:txBody>
          <a:bodyPr/>
          <a:lstStyle/>
          <a:p>
            <a:pPr lvl="0"/>
            <a:endParaRPr lang="es-CO"/>
          </a:p>
          <a:p>
            <a:pPr lvl="1"/>
            <a:endParaRPr lang="es-CO"/>
          </a:p>
          <a:p>
            <a:pPr lvl="1"/>
            <a:endParaRPr lang="es-CO"/>
          </a:p>
          <a:p>
            <a:endParaRPr lang="es-ES_tradnl"/>
          </a:p>
        </p:txBody>
      </p:sp>
      <p:pic>
        <p:nvPicPr>
          <p:cNvPr id="12" name="Imagen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Rectángulo 1">
            <a:extLst>
              <a:ext uri="{FF2B5EF4-FFF2-40B4-BE49-F238E27FC236}">
                <a16:creationId xmlns:a16="http://schemas.microsoft.com/office/drawing/2014/main" xmlns="" id="{266E5875-950B-481D-B2F9-5AF88FD01A34}"/>
              </a:ext>
            </a:extLst>
          </p:cNvPr>
          <p:cNvSpPr/>
          <p:nvPr/>
        </p:nvSpPr>
        <p:spPr>
          <a:xfrm>
            <a:off x="417898" y="6431657"/>
            <a:ext cx="8329613" cy="338554"/>
          </a:xfrm>
          <a:prstGeom prst="rect">
            <a:avLst/>
          </a:prstGeom>
        </p:spPr>
        <p:txBody>
          <a:bodyPr wrap="square">
            <a:spAutoFit/>
          </a:bodyPr>
          <a:lstStyle/>
          <a:p>
            <a:pPr marL="285750" indent="-285750">
              <a:buFontTx/>
              <a:buChar char="-"/>
            </a:pPr>
            <a:r>
              <a:rPr lang="es-CO" sz="800" dirty="0">
                <a:latin typeface="Arial" panose="020B0604020202020204" pitchFamily="34" charset="0"/>
                <a:cs typeface="Arial" panose="020B0604020202020204" pitchFamily="34" charset="0"/>
              </a:rPr>
              <a:t>Ministerio de salud y protección social Universidad </a:t>
            </a:r>
            <a:r>
              <a:rPr lang="es-CO" sz="800" dirty="0" err="1">
                <a:latin typeface="Arial" panose="020B0604020202020204" pitchFamily="34" charset="0"/>
                <a:cs typeface="Arial" panose="020B0604020202020204" pitchFamily="34" charset="0"/>
              </a:rPr>
              <a:t>Javeriana.Programa</a:t>
            </a:r>
            <a:r>
              <a:rPr lang="es-CO" sz="800" dirty="0">
                <a:latin typeface="Arial" panose="020B0604020202020204" pitchFamily="34" charset="0"/>
                <a:cs typeface="Arial" panose="020B0604020202020204" pitchFamily="34" charset="0"/>
              </a:rPr>
              <a:t> para la cesación del consumo de tabaco y atención del tabaquismo. 2017. Disponible en : </a:t>
            </a:r>
            <a:r>
              <a:rPr lang="es-CO" sz="800" dirty="0">
                <a:latin typeface="Arial" panose="020B0604020202020204" pitchFamily="34" charset="0"/>
                <a:cs typeface="Arial" panose="020B0604020202020204" pitchFamily="34" charset="0"/>
                <a:hlinkClick r:id="rId4"/>
              </a:rPr>
              <a:t>https://www.minsalud.gov.co/sites/rid/Lists/BibliotecaDigital/RIDE/VS/PP/ENT/programa-cesacion-tabaco.pdf</a:t>
            </a:r>
            <a:endParaRPr lang="es-CO"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155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0" y="0"/>
            <a:ext cx="6091376"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rgbClr val="005493"/>
              </a:solidFill>
            </a:endParaRPr>
          </a:p>
        </p:txBody>
      </p:sp>
      <p:sp>
        <p:nvSpPr>
          <p:cNvPr id="10" name="Marcador de texto 9"/>
          <p:cNvSpPr>
            <a:spLocks noGrp="1"/>
          </p:cNvSpPr>
          <p:nvPr>
            <p:ph type="body" sz="quarter" idx="17"/>
          </p:nvPr>
        </p:nvSpPr>
        <p:spPr>
          <a:xfrm>
            <a:off x="413015" y="3594968"/>
            <a:ext cx="5225371" cy="404595"/>
          </a:xfrm>
        </p:spPr>
        <p:txBody>
          <a:bodyPr/>
          <a:lstStyle/>
          <a:p>
            <a:r>
              <a:rPr lang="es-ES_tradnl"/>
              <a:t>A continuación encontrará las referencias complementarias que puede consultar para ampliar información:</a:t>
            </a:r>
          </a:p>
        </p:txBody>
      </p:sp>
      <p:sp>
        <p:nvSpPr>
          <p:cNvPr id="11" name="Marcador de texto 10"/>
          <p:cNvSpPr>
            <a:spLocks noGrp="1"/>
          </p:cNvSpPr>
          <p:nvPr>
            <p:ph type="body" sz="quarter" idx="18"/>
          </p:nvPr>
        </p:nvSpPr>
        <p:spPr>
          <a:xfrm>
            <a:off x="413015" y="2828489"/>
            <a:ext cx="5211724" cy="686979"/>
          </a:xfrm>
        </p:spPr>
        <p:txBody>
          <a:bodyPr/>
          <a:lstStyle/>
          <a:p>
            <a:r>
              <a:rPr lang="es-ES_tradnl"/>
              <a:t>BIBLIOGRAFIA</a:t>
            </a:r>
          </a:p>
        </p:txBody>
      </p:sp>
      <p:pic>
        <p:nvPicPr>
          <p:cNvPr id="15" name="Imagen 1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6585" y="6044177"/>
            <a:ext cx="5251801" cy="579896"/>
          </a:xfrm>
          <a:prstGeom prst="rect">
            <a:avLst/>
          </a:prstGeom>
        </p:spPr>
      </p:pic>
      <p:sp>
        <p:nvSpPr>
          <p:cNvPr id="2" name="CuadroTexto 1">
            <a:extLst>
              <a:ext uri="{FF2B5EF4-FFF2-40B4-BE49-F238E27FC236}">
                <a16:creationId xmlns:a16="http://schemas.microsoft.com/office/drawing/2014/main" xmlns="" id="{8C913D4C-F7AC-4BB1-A76E-8C23966C13E3}"/>
              </a:ext>
            </a:extLst>
          </p:cNvPr>
          <p:cNvSpPr txBox="1"/>
          <p:nvPr/>
        </p:nvSpPr>
        <p:spPr>
          <a:xfrm>
            <a:off x="6203852" y="267286"/>
            <a:ext cx="5852160" cy="6463308"/>
          </a:xfrm>
          <a:prstGeom prst="rect">
            <a:avLst/>
          </a:prstGeom>
          <a:noFill/>
        </p:spPr>
        <p:txBody>
          <a:bodyPr wrap="square" rtlCol="0">
            <a:spAutoFit/>
          </a:bodyPr>
          <a:lstStyle/>
          <a:p>
            <a:r>
              <a:rPr lang="es-CO"/>
              <a:t>- </a:t>
            </a:r>
            <a:r>
              <a:rPr lang="es-CO" err="1"/>
              <a:t>National</a:t>
            </a:r>
            <a:r>
              <a:rPr lang="es-CO"/>
              <a:t> </a:t>
            </a:r>
            <a:r>
              <a:rPr lang="es-CO" err="1"/>
              <a:t>Clinical</a:t>
            </a:r>
            <a:r>
              <a:rPr lang="es-CO"/>
              <a:t> </a:t>
            </a:r>
            <a:r>
              <a:rPr lang="es-CO" err="1"/>
              <a:t>Guideline</a:t>
            </a:r>
            <a:r>
              <a:rPr lang="es-CO"/>
              <a:t> Centre (UK). editor. </a:t>
            </a:r>
            <a:r>
              <a:rPr lang="es-CO" err="1"/>
              <a:t>Chronic</a:t>
            </a:r>
            <a:r>
              <a:rPr lang="es-CO"/>
              <a:t> </a:t>
            </a:r>
            <a:r>
              <a:rPr lang="es-CO" err="1"/>
              <a:t>Obstructive</a:t>
            </a:r>
            <a:r>
              <a:rPr lang="es-CO"/>
              <a:t> </a:t>
            </a:r>
            <a:r>
              <a:rPr lang="es-CO" err="1"/>
              <a:t>Pulmonary</a:t>
            </a:r>
            <a:r>
              <a:rPr lang="es-CO"/>
              <a:t> </a:t>
            </a:r>
            <a:r>
              <a:rPr lang="es-CO" err="1"/>
              <a:t>Disease</a:t>
            </a:r>
            <a:r>
              <a:rPr lang="es-CO"/>
              <a:t>:</a:t>
            </a:r>
          </a:p>
          <a:p>
            <a:r>
              <a:rPr lang="es-CO"/>
              <a:t>Management </a:t>
            </a:r>
            <a:r>
              <a:rPr lang="es-CO" err="1"/>
              <a:t>of</a:t>
            </a:r>
            <a:r>
              <a:rPr lang="es-CO"/>
              <a:t> </a:t>
            </a:r>
            <a:r>
              <a:rPr lang="es-CO" err="1"/>
              <a:t>Chronic</a:t>
            </a:r>
            <a:r>
              <a:rPr lang="es-CO"/>
              <a:t> </a:t>
            </a:r>
            <a:r>
              <a:rPr lang="es-CO" err="1"/>
              <a:t>Obstructive</a:t>
            </a:r>
            <a:r>
              <a:rPr lang="es-CO"/>
              <a:t> </a:t>
            </a:r>
            <a:r>
              <a:rPr lang="es-CO" err="1"/>
              <a:t>Pulmonary</a:t>
            </a:r>
            <a:r>
              <a:rPr lang="es-CO"/>
              <a:t> </a:t>
            </a:r>
            <a:r>
              <a:rPr lang="es-CO" err="1"/>
              <a:t>Disease</a:t>
            </a:r>
            <a:r>
              <a:rPr lang="es-CO"/>
              <a:t> in </a:t>
            </a:r>
            <a:r>
              <a:rPr lang="es-CO" err="1"/>
              <a:t>Adults</a:t>
            </a:r>
            <a:r>
              <a:rPr lang="es-CO"/>
              <a:t> in </a:t>
            </a:r>
            <a:r>
              <a:rPr lang="es-CO" err="1"/>
              <a:t>Primary</a:t>
            </a:r>
            <a:r>
              <a:rPr lang="es-CO"/>
              <a:t> and </a:t>
            </a:r>
            <a:r>
              <a:rPr lang="es-CO" err="1"/>
              <a:t>Secondary</a:t>
            </a:r>
            <a:r>
              <a:rPr lang="es-CO"/>
              <a:t> </a:t>
            </a:r>
            <a:r>
              <a:rPr lang="es-CO" err="1"/>
              <a:t>Care</a:t>
            </a:r>
            <a:r>
              <a:rPr lang="es-CO"/>
              <a:t> 2010.</a:t>
            </a:r>
          </a:p>
          <a:p>
            <a:r>
              <a:rPr lang="es-CO"/>
              <a:t>- Barnes PJ. New </a:t>
            </a:r>
            <a:r>
              <a:rPr lang="es-CO" err="1"/>
              <a:t>treatments</a:t>
            </a:r>
            <a:r>
              <a:rPr lang="es-CO"/>
              <a:t> </a:t>
            </a:r>
            <a:r>
              <a:rPr lang="es-CO" err="1"/>
              <a:t>for</a:t>
            </a:r>
            <a:r>
              <a:rPr lang="es-CO"/>
              <a:t> COPD. </a:t>
            </a:r>
            <a:r>
              <a:rPr lang="es-CO" err="1"/>
              <a:t>Nat</a:t>
            </a:r>
            <a:r>
              <a:rPr lang="es-CO"/>
              <a:t> </a:t>
            </a:r>
            <a:r>
              <a:rPr lang="es-CO" err="1"/>
              <a:t>Rev</a:t>
            </a:r>
            <a:r>
              <a:rPr lang="es-CO"/>
              <a:t> </a:t>
            </a:r>
            <a:r>
              <a:rPr lang="es-CO" err="1"/>
              <a:t>Drug</a:t>
            </a:r>
            <a:r>
              <a:rPr lang="es-CO"/>
              <a:t> </a:t>
            </a:r>
            <a:r>
              <a:rPr lang="es-CO" err="1"/>
              <a:t>Discov</a:t>
            </a:r>
            <a:r>
              <a:rPr lang="es-CO"/>
              <a:t> 2002;1(6):437-446.</a:t>
            </a:r>
          </a:p>
          <a:p>
            <a:r>
              <a:rPr lang="es-CO"/>
              <a:t>- Grupo de trabajo de la Guía de Práctica Clínica para el Tratamiento de Pacientes con</a:t>
            </a:r>
          </a:p>
          <a:p>
            <a:r>
              <a:rPr lang="es-CO"/>
              <a:t>Enfermedad Pulmonar Obstructiva. Guía de Práctica Clínica para el Tratamiento de Pacientes con Enfermedad Pulmonar Obstructiva Crónica (EPOC). Plan de Calidad para el Sistema Nacional de Salud del Ministerio de Sanidad, Servicios Sociales e Igualdad. Unidad de Evaluación de Tecnologías Sanitarias de la Agencia Laín Entralgo 2012;Guías de Práctica Clínica en el SNS: UETS </a:t>
            </a:r>
            <a:r>
              <a:rPr lang="es-CO" err="1"/>
              <a:t>Nº</a:t>
            </a:r>
            <a:r>
              <a:rPr lang="es-CO"/>
              <a:t> 2011/6.</a:t>
            </a:r>
          </a:p>
          <a:p>
            <a:r>
              <a:rPr lang="es-CO"/>
              <a:t>-</a:t>
            </a:r>
            <a:r>
              <a:rPr lang="es-CO" err="1"/>
              <a:t>Kohansal</a:t>
            </a:r>
            <a:r>
              <a:rPr lang="es-CO"/>
              <a:t> R, </a:t>
            </a:r>
            <a:r>
              <a:rPr lang="es-CO" err="1"/>
              <a:t>Martinez-Camblor</a:t>
            </a:r>
            <a:r>
              <a:rPr lang="es-CO"/>
              <a:t> P, </a:t>
            </a:r>
            <a:r>
              <a:rPr lang="es-CO" err="1"/>
              <a:t>Agusti</a:t>
            </a:r>
            <a:r>
              <a:rPr lang="es-CO"/>
              <a:t> A, </a:t>
            </a:r>
            <a:r>
              <a:rPr lang="es-CO" err="1"/>
              <a:t>Buist</a:t>
            </a:r>
            <a:r>
              <a:rPr lang="es-CO"/>
              <a:t> AS, </a:t>
            </a:r>
            <a:r>
              <a:rPr lang="es-CO" err="1"/>
              <a:t>Mannino</a:t>
            </a:r>
            <a:r>
              <a:rPr lang="es-CO"/>
              <a:t> DM, Soriano JB. </a:t>
            </a:r>
            <a:r>
              <a:rPr lang="es-CO" err="1"/>
              <a:t>The</a:t>
            </a:r>
            <a:r>
              <a:rPr lang="es-CO"/>
              <a:t> natural </a:t>
            </a:r>
            <a:r>
              <a:rPr lang="es-CO" err="1"/>
              <a:t>history</a:t>
            </a:r>
            <a:r>
              <a:rPr lang="es-CO"/>
              <a:t> </a:t>
            </a:r>
            <a:r>
              <a:rPr lang="es-CO" err="1"/>
              <a:t>of</a:t>
            </a:r>
            <a:r>
              <a:rPr lang="es-CO"/>
              <a:t> </a:t>
            </a:r>
            <a:r>
              <a:rPr lang="es-CO" err="1"/>
              <a:t>chronic</a:t>
            </a:r>
            <a:r>
              <a:rPr lang="es-CO"/>
              <a:t> </a:t>
            </a:r>
            <a:r>
              <a:rPr lang="es-CO" err="1"/>
              <a:t>airflow</a:t>
            </a:r>
            <a:r>
              <a:rPr lang="es-CO"/>
              <a:t> </a:t>
            </a:r>
            <a:r>
              <a:rPr lang="es-CO" err="1"/>
              <a:t>obstruction</a:t>
            </a:r>
            <a:r>
              <a:rPr lang="es-CO"/>
              <a:t> </a:t>
            </a:r>
            <a:r>
              <a:rPr lang="es-CO" err="1"/>
              <a:t>revisited</a:t>
            </a:r>
            <a:r>
              <a:rPr lang="es-CO"/>
              <a:t>: </a:t>
            </a:r>
            <a:r>
              <a:rPr lang="es-CO" err="1"/>
              <a:t>an</a:t>
            </a:r>
            <a:r>
              <a:rPr lang="es-CO"/>
              <a:t> </a:t>
            </a:r>
            <a:r>
              <a:rPr lang="es-CO" err="1"/>
              <a:t>analysis</a:t>
            </a:r>
            <a:r>
              <a:rPr lang="es-CO"/>
              <a:t> </a:t>
            </a:r>
            <a:r>
              <a:rPr lang="es-CO" err="1"/>
              <a:t>of</a:t>
            </a:r>
            <a:r>
              <a:rPr lang="es-CO"/>
              <a:t> </a:t>
            </a:r>
            <a:r>
              <a:rPr lang="es-CO" err="1"/>
              <a:t>the</a:t>
            </a:r>
            <a:r>
              <a:rPr lang="es-CO"/>
              <a:t> Framingham </a:t>
            </a:r>
            <a:r>
              <a:rPr lang="es-CO" err="1"/>
              <a:t>offspring</a:t>
            </a:r>
            <a:r>
              <a:rPr lang="es-CO"/>
              <a:t> </a:t>
            </a:r>
            <a:r>
              <a:rPr lang="es-CO" err="1"/>
              <a:t>cohort</a:t>
            </a:r>
            <a:r>
              <a:rPr lang="es-CO"/>
              <a:t>. Am J </a:t>
            </a:r>
            <a:r>
              <a:rPr lang="es-CO" err="1"/>
              <a:t>Respir</a:t>
            </a:r>
            <a:r>
              <a:rPr lang="es-CO"/>
              <a:t> </a:t>
            </a:r>
            <a:r>
              <a:rPr lang="es-CO" err="1"/>
              <a:t>Crit</a:t>
            </a:r>
            <a:r>
              <a:rPr lang="es-CO"/>
              <a:t> </a:t>
            </a:r>
            <a:r>
              <a:rPr lang="es-CO" err="1"/>
              <a:t>Care</a:t>
            </a:r>
            <a:r>
              <a:rPr lang="es-CO"/>
              <a:t> </a:t>
            </a:r>
            <a:r>
              <a:rPr lang="es-CO" err="1"/>
              <a:t>Med</a:t>
            </a:r>
            <a:r>
              <a:rPr lang="es-CO"/>
              <a:t> 2009 Jul 1;180(1):3-10. </a:t>
            </a:r>
          </a:p>
          <a:p>
            <a:r>
              <a:rPr lang="es-CO"/>
              <a:t> </a:t>
            </a:r>
          </a:p>
          <a:p>
            <a:endParaRPr lang="es-CO"/>
          </a:p>
        </p:txBody>
      </p:sp>
    </p:spTree>
    <p:extLst>
      <p:ext uri="{BB962C8B-B14F-4D97-AF65-F5344CB8AC3E}">
        <p14:creationId xmlns:p14="http://schemas.microsoft.com/office/powerpoint/2010/main" val="3605965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89304" y="-117520"/>
            <a:ext cx="10515600" cy="1325563"/>
          </a:xfrm>
        </p:spPr>
        <p:txBody>
          <a:bodyPr/>
          <a:lstStyle/>
          <a:p>
            <a:r>
              <a:rPr lang="es-ES_tradnl"/>
              <a:t>BIBLIOGRAFIA</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sp>
        <p:nvSpPr>
          <p:cNvPr id="8" name="Marcador de contenido 7"/>
          <p:cNvSpPr>
            <a:spLocks noGrp="1"/>
          </p:cNvSpPr>
          <p:nvPr>
            <p:ph sz="half" idx="1"/>
          </p:nvPr>
        </p:nvSpPr>
        <p:spPr>
          <a:xfrm>
            <a:off x="6808763" y="477678"/>
            <a:ext cx="5058772" cy="1100455"/>
          </a:xfrm>
        </p:spPr>
        <p:txBody>
          <a:bodyPr/>
          <a:lstStyle/>
          <a:p>
            <a:pPr lvl="0"/>
            <a:endParaRPr lang="es-CO"/>
          </a:p>
          <a:p>
            <a:pPr lvl="1"/>
            <a:endParaRPr lang="es-CO"/>
          </a:p>
          <a:p>
            <a:pPr lvl="1"/>
            <a:endParaRPr lang="es-CO"/>
          </a:p>
          <a:p>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4" name="Rectángulo 3">
            <a:extLst>
              <a:ext uri="{FF2B5EF4-FFF2-40B4-BE49-F238E27FC236}">
                <a16:creationId xmlns:a16="http://schemas.microsoft.com/office/drawing/2014/main" xmlns="" id="{DBDF0884-81C6-4CA8-9245-8DFB9739821E}"/>
              </a:ext>
            </a:extLst>
          </p:cNvPr>
          <p:cNvSpPr/>
          <p:nvPr/>
        </p:nvSpPr>
        <p:spPr>
          <a:xfrm>
            <a:off x="540067" y="1305504"/>
            <a:ext cx="11363404" cy="4524315"/>
          </a:xfrm>
          <a:prstGeom prst="rect">
            <a:avLst/>
          </a:prstGeom>
        </p:spPr>
        <p:txBody>
          <a:bodyPr wrap="square">
            <a:spAutoFit/>
          </a:bodyPr>
          <a:lstStyle/>
          <a:p>
            <a:pPr marL="285750" indent="-285750">
              <a:buFontTx/>
              <a:buChar char="-"/>
            </a:pPr>
            <a:r>
              <a:rPr lang="es-CO"/>
              <a:t>Asociación Colombiana de Neumología y Cirugía de Tórax. Enfermedad pulmonar obstructiva crónica – EPOC. Diagnóstico y manejo integral. Recomendaciones. </a:t>
            </a:r>
            <a:r>
              <a:rPr lang="es-CO" err="1"/>
              <a:t>Rev</a:t>
            </a:r>
            <a:r>
              <a:rPr lang="es-CO"/>
              <a:t> </a:t>
            </a:r>
            <a:r>
              <a:rPr lang="es-CO" err="1"/>
              <a:t>Colomb</a:t>
            </a:r>
            <a:r>
              <a:rPr lang="es-CO"/>
              <a:t> </a:t>
            </a:r>
            <a:r>
              <a:rPr lang="es-CO" err="1"/>
              <a:t>Neumol</a:t>
            </a:r>
            <a:r>
              <a:rPr lang="es-CO"/>
              <a:t> 2003;15(</a:t>
            </a:r>
            <a:r>
              <a:rPr lang="es-CO" err="1"/>
              <a:t>supl</a:t>
            </a:r>
            <a:r>
              <a:rPr lang="es-CO"/>
              <a:t>):S1-S34.</a:t>
            </a:r>
          </a:p>
          <a:p>
            <a:pPr marL="285750" indent="-285750">
              <a:buFontTx/>
              <a:buChar char="-"/>
            </a:pPr>
            <a:endParaRPr lang="es-CO"/>
          </a:p>
          <a:p>
            <a:r>
              <a:rPr lang="es-CO"/>
              <a:t> - CDC. </a:t>
            </a:r>
            <a:r>
              <a:rPr lang="es-CO" err="1"/>
              <a:t>Chronic</a:t>
            </a:r>
            <a:r>
              <a:rPr lang="es-CO"/>
              <a:t> </a:t>
            </a:r>
            <a:r>
              <a:rPr lang="es-CO" err="1"/>
              <a:t>Obstructive</a:t>
            </a:r>
            <a:r>
              <a:rPr lang="es-CO"/>
              <a:t> </a:t>
            </a:r>
            <a:r>
              <a:rPr lang="es-CO" err="1"/>
              <a:t>Pulmonary</a:t>
            </a:r>
            <a:r>
              <a:rPr lang="es-CO"/>
              <a:t> </a:t>
            </a:r>
            <a:r>
              <a:rPr lang="es-CO" err="1"/>
              <a:t>Disease</a:t>
            </a:r>
            <a:r>
              <a:rPr lang="es-CO"/>
              <a:t> </a:t>
            </a:r>
            <a:r>
              <a:rPr lang="es-CO" err="1"/>
              <a:t>Among</a:t>
            </a:r>
            <a:r>
              <a:rPr lang="es-CO"/>
              <a:t> </a:t>
            </a:r>
            <a:r>
              <a:rPr lang="es-CO" err="1"/>
              <a:t>Adults</a:t>
            </a:r>
            <a:r>
              <a:rPr lang="es-CO"/>
              <a:t> — </a:t>
            </a:r>
            <a:r>
              <a:rPr lang="es-CO" err="1"/>
              <a:t>United</a:t>
            </a:r>
            <a:r>
              <a:rPr lang="es-CO"/>
              <a:t> </a:t>
            </a:r>
            <a:r>
              <a:rPr lang="es-CO" err="1"/>
              <a:t>States</a:t>
            </a:r>
            <a:r>
              <a:rPr lang="es-CO"/>
              <a:t> 2011. </a:t>
            </a:r>
            <a:r>
              <a:rPr lang="es-CO" err="1"/>
              <a:t>Weekly</a:t>
            </a:r>
            <a:endParaRPr lang="es-CO"/>
          </a:p>
          <a:p>
            <a:r>
              <a:rPr lang="es-CO"/>
              <a:t>2012 </a:t>
            </a:r>
            <a:r>
              <a:rPr lang="es-CO" err="1"/>
              <a:t>November</a:t>
            </a:r>
            <a:r>
              <a:rPr lang="es-CO"/>
              <a:t> 23, 2012;61(46):938-943.</a:t>
            </a:r>
          </a:p>
          <a:p>
            <a:endParaRPr lang="es-CO"/>
          </a:p>
          <a:p>
            <a:pPr marL="285750" indent="-285750">
              <a:buFontTx/>
              <a:buChar char="-"/>
            </a:pPr>
            <a:r>
              <a:rPr lang="es-CO" err="1"/>
              <a:t>Menezes</a:t>
            </a:r>
            <a:r>
              <a:rPr lang="es-CO"/>
              <a:t> A, </a:t>
            </a:r>
            <a:r>
              <a:rPr lang="es-CO" err="1"/>
              <a:t>Perez</a:t>
            </a:r>
            <a:r>
              <a:rPr lang="es-CO"/>
              <a:t>-Padilla R, </a:t>
            </a:r>
            <a:r>
              <a:rPr lang="es-CO" err="1"/>
              <a:t>Jardim</a:t>
            </a:r>
            <a:r>
              <a:rPr lang="es-CO"/>
              <a:t> J, et al. </a:t>
            </a:r>
            <a:r>
              <a:rPr lang="es-CO" err="1"/>
              <a:t>Chronic</a:t>
            </a:r>
            <a:r>
              <a:rPr lang="es-CO"/>
              <a:t> </a:t>
            </a:r>
            <a:r>
              <a:rPr lang="es-CO" err="1"/>
              <a:t>obstructive</a:t>
            </a:r>
            <a:r>
              <a:rPr lang="es-CO"/>
              <a:t> </a:t>
            </a:r>
            <a:r>
              <a:rPr lang="es-CO" err="1"/>
              <a:t>pulmonary</a:t>
            </a:r>
            <a:r>
              <a:rPr lang="es-CO"/>
              <a:t> </a:t>
            </a:r>
            <a:r>
              <a:rPr lang="es-CO" err="1"/>
              <a:t>disease</a:t>
            </a:r>
            <a:r>
              <a:rPr lang="es-CO"/>
              <a:t> in </a:t>
            </a:r>
            <a:r>
              <a:rPr lang="es-CO" err="1"/>
              <a:t>five</a:t>
            </a:r>
            <a:r>
              <a:rPr lang="es-CO"/>
              <a:t> </a:t>
            </a:r>
            <a:r>
              <a:rPr lang="es-CO" err="1"/>
              <a:t>Latin</a:t>
            </a:r>
            <a:r>
              <a:rPr lang="es-CO"/>
              <a:t> American </a:t>
            </a:r>
            <a:r>
              <a:rPr lang="es-CO" err="1"/>
              <a:t>cities</a:t>
            </a:r>
            <a:r>
              <a:rPr lang="es-CO"/>
              <a:t> (</a:t>
            </a:r>
            <a:r>
              <a:rPr lang="es-CO" err="1"/>
              <a:t>the</a:t>
            </a:r>
            <a:r>
              <a:rPr lang="es-CO"/>
              <a:t> PLATINO </a:t>
            </a:r>
            <a:r>
              <a:rPr lang="es-CO" err="1"/>
              <a:t>study</a:t>
            </a:r>
            <a:r>
              <a:rPr lang="es-CO"/>
              <a:t>): a </a:t>
            </a:r>
            <a:r>
              <a:rPr lang="es-CO" err="1"/>
              <a:t>prevalence</a:t>
            </a:r>
            <a:r>
              <a:rPr lang="es-CO"/>
              <a:t> </a:t>
            </a:r>
            <a:r>
              <a:rPr lang="es-CO" err="1"/>
              <a:t>study</a:t>
            </a:r>
            <a:r>
              <a:rPr lang="es-CO"/>
              <a:t>. Lancet 2005;366:1875–1881.</a:t>
            </a:r>
          </a:p>
          <a:p>
            <a:pPr marL="285750" indent="-285750">
              <a:buFontTx/>
              <a:buChar char="-"/>
            </a:pPr>
            <a:endParaRPr lang="es-CO"/>
          </a:p>
          <a:p>
            <a:pPr marL="285750" indent="-285750">
              <a:buFontTx/>
              <a:buChar char="-"/>
            </a:pPr>
            <a:r>
              <a:rPr lang="es-CO"/>
              <a:t>Caballero A, Torres CA, Jaramillo C, Bolívar F, Sanabria F, Osorio P, et al. </a:t>
            </a:r>
            <a:r>
              <a:rPr lang="es-CO" err="1"/>
              <a:t>Prevalence</a:t>
            </a:r>
            <a:r>
              <a:rPr lang="es-CO"/>
              <a:t> </a:t>
            </a:r>
            <a:r>
              <a:rPr lang="es-CO" err="1"/>
              <a:t>of</a:t>
            </a:r>
            <a:r>
              <a:rPr lang="es-CO"/>
              <a:t> COPD in </a:t>
            </a:r>
            <a:r>
              <a:rPr lang="es-CO" err="1"/>
              <a:t>five</a:t>
            </a:r>
            <a:r>
              <a:rPr lang="es-CO"/>
              <a:t> </a:t>
            </a:r>
            <a:r>
              <a:rPr lang="es-CO" err="1"/>
              <a:t>Colombian</a:t>
            </a:r>
            <a:r>
              <a:rPr lang="es-CO"/>
              <a:t> </a:t>
            </a:r>
            <a:r>
              <a:rPr lang="es-CO" err="1"/>
              <a:t>cities</a:t>
            </a:r>
            <a:r>
              <a:rPr lang="es-CO"/>
              <a:t> </a:t>
            </a:r>
            <a:r>
              <a:rPr lang="es-CO" err="1"/>
              <a:t>situated</a:t>
            </a:r>
            <a:r>
              <a:rPr lang="es-CO"/>
              <a:t> at </a:t>
            </a:r>
            <a:r>
              <a:rPr lang="es-CO" err="1"/>
              <a:t>low</a:t>
            </a:r>
            <a:r>
              <a:rPr lang="es-CO"/>
              <a:t>, </a:t>
            </a:r>
            <a:r>
              <a:rPr lang="es-CO" err="1"/>
              <a:t>medium</a:t>
            </a:r>
            <a:r>
              <a:rPr lang="es-CO"/>
              <a:t>, and </a:t>
            </a:r>
            <a:r>
              <a:rPr lang="es-CO" err="1"/>
              <a:t>high</a:t>
            </a:r>
            <a:r>
              <a:rPr lang="es-CO"/>
              <a:t> </a:t>
            </a:r>
            <a:r>
              <a:rPr lang="es-CO" err="1"/>
              <a:t>altitude</a:t>
            </a:r>
            <a:r>
              <a:rPr lang="es-CO"/>
              <a:t> (PREPOCOL </a:t>
            </a:r>
            <a:r>
              <a:rPr lang="es-CO" err="1"/>
              <a:t>study</a:t>
            </a:r>
            <a:r>
              <a:rPr lang="es-CO"/>
              <a:t>). </a:t>
            </a:r>
            <a:r>
              <a:rPr lang="es-CO" err="1"/>
              <a:t>Chest</a:t>
            </a:r>
            <a:r>
              <a:rPr lang="es-CO"/>
              <a:t> 2008.Feb;133(2):343-9.</a:t>
            </a:r>
          </a:p>
          <a:p>
            <a:pPr marL="285750" indent="-285750">
              <a:buFontTx/>
              <a:buChar char="-"/>
            </a:pPr>
            <a:endParaRPr lang="es-CO"/>
          </a:p>
          <a:p>
            <a:pPr marL="285750" indent="-285750">
              <a:buFontTx/>
              <a:buChar char="-"/>
            </a:pPr>
            <a:r>
              <a:rPr lang="es-CO" err="1"/>
              <a:t>Danielsson</a:t>
            </a:r>
            <a:r>
              <a:rPr lang="es-CO"/>
              <a:t> P, </a:t>
            </a:r>
            <a:r>
              <a:rPr lang="es-CO" err="1"/>
              <a:t>Ólafsdóttir</a:t>
            </a:r>
            <a:r>
              <a:rPr lang="es-CO"/>
              <a:t> IS, </a:t>
            </a:r>
            <a:r>
              <a:rPr lang="es-CO" err="1"/>
              <a:t>Benediktsdóttir</a:t>
            </a:r>
            <a:r>
              <a:rPr lang="es-CO"/>
              <a:t> B, </a:t>
            </a:r>
            <a:r>
              <a:rPr lang="es-CO" err="1"/>
              <a:t>Gíslason</a:t>
            </a:r>
            <a:r>
              <a:rPr lang="es-CO"/>
              <a:t> T, </a:t>
            </a:r>
            <a:r>
              <a:rPr lang="es-CO" err="1"/>
              <a:t>Janson</a:t>
            </a:r>
            <a:r>
              <a:rPr lang="es-CO"/>
              <a:t> C. </a:t>
            </a:r>
            <a:r>
              <a:rPr lang="es-CO" err="1"/>
              <a:t>The</a:t>
            </a:r>
            <a:r>
              <a:rPr lang="es-CO"/>
              <a:t> </a:t>
            </a:r>
            <a:r>
              <a:rPr lang="es-CO" err="1"/>
              <a:t>prevalence</a:t>
            </a:r>
            <a:r>
              <a:rPr lang="es-CO"/>
              <a:t> </a:t>
            </a:r>
            <a:r>
              <a:rPr lang="es-CO" err="1"/>
              <a:t>of</a:t>
            </a:r>
            <a:r>
              <a:rPr lang="es-CO"/>
              <a:t> </a:t>
            </a:r>
            <a:r>
              <a:rPr lang="es-CO" err="1"/>
              <a:t>chronic</a:t>
            </a:r>
            <a:r>
              <a:rPr lang="es-CO"/>
              <a:t> </a:t>
            </a:r>
            <a:r>
              <a:rPr lang="es-CO" err="1"/>
              <a:t>obstructive</a:t>
            </a:r>
            <a:r>
              <a:rPr lang="es-CO"/>
              <a:t> </a:t>
            </a:r>
            <a:r>
              <a:rPr lang="es-CO" err="1"/>
              <a:t>pulmonary</a:t>
            </a:r>
            <a:r>
              <a:rPr lang="es-CO"/>
              <a:t> </a:t>
            </a:r>
            <a:r>
              <a:rPr lang="es-CO" err="1"/>
              <a:t>disease</a:t>
            </a:r>
            <a:r>
              <a:rPr lang="es-CO"/>
              <a:t> in Uppsala, </a:t>
            </a:r>
            <a:r>
              <a:rPr lang="es-CO" err="1"/>
              <a:t>Sweden</a:t>
            </a:r>
            <a:r>
              <a:rPr lang="es-CO"/>
              <a:t> – </a:t>
            </a:r>
            <a:r>
              <a:rPr lang="es-CO" err="1"/>
              <a:t>the</a:t>
            </a:r>
            <a:r>
              <a:rPr lang="es-CO"/>
              <a:t> </a:t>
            </a:r>
            <a:r>
              <a:rPr lang="es-CO" err="1"/>
              <a:t>Burden</a:t>
            </a:r>
            <a:r>
              <a:rPr lang="es-CO"/>
              <a:t> </a:t>
            </a:r>
            <a:r>
              <a:rPr lang="es-CO" err="1"/>
              <a:t>of</a:t>
            </a:r>
            <a:r>
              <a:rPr lang="es-CO"/>
              <a:t> </a:t>
            </a:r>
            <a:r>
              <a:rPr lang="es-CO" err="1"/>
              <a:t>Obstructive</a:t>
            </a:r>
            <a:r>
              <a:rPr lang="es-CO"/>
              <a:t> </a:t>
            </a:r>
            <a:r>
              <a:rPr lang="es-CO" err="1"/>
              <a:t>Lung</a:t>
            </a:r>
            <a:r>
              <a:rPr lang="es-CO"/>
              <a:t> </a:t>
            </a:r>
            <a:r>
              <a:rPr lang="es-CO" err="1"/>
              <a:t>Disease</a:t>
            </a:r>
            <a:r>
              <a:rPr lang="es-CO"/>
              <a:t> (BOLD) </a:t>
            </a:r>
            <a:r>
              <a:rPr lang="es-CO" err="1"/>
              <a:t>study</a:t>
            </a:r>
            <a:r>
              <a:rPr lang="es-CO"/>
              <a:t>: </a:t>
            </a:r>
            <a:r>
              <a:rPr lang="es-CO" err="1"/>
              <a:t>cross‐sectional</a:t>
            </a:r>
            <a:r>
              <a:rPr lang="es-CO"/>
              <a:t> </a:t>
            </a:r>
            <a:r>
              <a:rPr lang="es-CO" err="1"/>
              <a:t>population‐based</a:t>
            </a:r>
            <a:r>
              <a:rPr lang="es-CO"/>
              <a:t> </a:t>
            </a:r>
            <a:r>
              <a:rPr lang="es-CO" err="1"/>
              <a:t>study</a:t>
            </a:r>
            <a:r>
              <a:rPr lang="es-CO"/>
              <a:t>. </a:t>
            </a:r>
            <a:r>
              <a:rPr lang="es-CO" err="1"/>
              <a:t>The</a:t>
            </a:r>
            <a:r>
              <a:rPr lang="es-CO"/>
              <a:t> </a:t>
            </a:r>
            <a:r>
              <a:rPr lang="es-CO" err="1"/>
              <a:t>Clinical</a:t>
            </a:r>
            <a:r>
              <a:rPr lang="es-CO"/>
              <a:t> </a:t>
            </a:r>
            <a:r>
              <a:rPr lang="es-CO" err="1"/>
              <a:t>Respiratory</a:t>
            </a:r>
            <a:r>
              <a:rPr lang="es-CO"/>
              <a:t> </a:t>
            </a:r>
            <a:r>
              <a:rPr lang="es-CO" err="1"/>
              <a:t>Journal</a:t>
            </a:r>
            <a:r>
              <a:rPr lang="es-CO"/>
              <a:t> 2012 Apr;6(2):120-1.</a:t>
            </a:r>
          </a:p>
          <a:p>
            <a:pPr marL="285750" indent="-285750">
              <a:buFontTx/>
              <a:buChar char="-"/>
            </a:pPr>
            <a:endParaRPr lang="es-CO"/>
          </a:p>
        </p:txBody>
      </p:sp>
    </p:spTree>
    <p:extLst>
      <p:ext uri="{BB962C8B-B14F-4D97-AF65-F5344CB8AC3E}">
        <p14:creationId xmlns:p14="http://schemas.microsoft.com/office/powerpoint/2010/main" val="176835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89304" y="-117520"/>
            <a:ext cx="10515600" cy="1325563"/>
          </a:xfrm>
        </p:spPr>
        <p:txBody>
          <a:bodyPr/>
          <a:lstStyle/>
          <a:p>
            <a:r>
              <a:rPr lang="es-ES_tradnl"/>
              <a:t>BIBLIOGRAFIA</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sp>
        <p:nvSpPr>
          <p:cNvPr id="8" name="Marcador de contenido 7"/>
          <p:cNvSpPr>
            <a:spLocks noGrp="1"/>
          </p:cNvSpPr>
          <p:nvPr>
            <p:ph sz="half" idx="1"/>
          </p:nvPr>
        </p:nvSpPr>
        <p:spPr>
          <a:xfrm>
            <a:off x="6808763" y="477678"/>
            <a:ext cx="5058772" cy="1100455"/>
          </a:xfrm>
        </p:spPr>
        <p:txBody>
          <a:bodyPr/>
          <a:lstStyle/>
          <a:p>
            <a:pPr lvl="0"/>
            <a:endParaRPr lang="es-CO"/>
          </a:p>
          <a:p>
            <a:pPr lvl="1"/>
            <a:endParaRPr lang="es-CO"/>
          </a:p>
          <a:p>
            <a:pPr lvl="1"/>
            <a:endParaRPr lang="es-CO"/>
          </a:p>
          <a:p>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4" name="Rectángulo 3">
            <a:extLst>
              <a:ext uri="{FF2B5EF4-FFF2-40B4-BE49-F238E27FC236}">
                <a16:creationId xmlns:a16="http://schemas.microsoft.com/office/drawing/2014/main" xmlns="" id="{DBDF0884-81C6-4CA8-9245-8DFB9739821E}"/>
              </a:ext>
            </a:extLst>
          </p:cNvPr>
          <p:cNvSpPr/>
          <p:nvPr/>
        </p:nvSpPr>
        <p:spPr>
          <a:xfrm>
            <a:off x="512725" y="1293658"/>
            <a:ext cx="11363404" cy="5632311"/>
          </a:xfrm>
          <a:prstGeom prst="rect">
            <a:avLst/>
          </a:prstGeom>
        </p:spPr>
        <p:txBody>
          <a:bodyPr wrap="square">
            <a:spAutoFit/>
          </a:bodyPr>
          <a:lstStyle/>
          <a:p>
            <a:pPr marL="285750" indent="-285750">
              <a:buFontTx/>
              <a:buChar char="-"/>
            </a:pPr>
            <a:r>
              <a:rPr lang="es-CO" dirty="0"/>
              <a:t>U.S. </a:t>
            </a:r>
            <a:r>
              <a:rPr lang="es-CO" dirty="0" err="1"/>
              <a:t>Department</a:t>
            </a:r>
            <a:r>
              <a:rPr lang="es-CO" dirty="0"/>
              <a:t> </a:t>
            </a:r>
            <a:r>
              <a:rPr lang="es-CO" dirty="0" err="1"/>
              <a:t>of</a:t>
            </a:r>
            <a:r>
              <a:rPr lang="es-CO" dirty="0"/>
              <a:t> </a:t>
            </a:r>
            <a:r>
              <a:rPr lang="es-CO" dirty="0" err="1"/>
              <a:t>Health</a:t>
            </a:r>
            <a:r>
              <a:rPr lang="es-CO" dirty="0"/>
              <a:t> and Human </a:t>
            </a:r>
            <a:r>
              <a:rPr lang="es-CO" dirty="0" err="1"/>
              <a:t>Services</a:t>
            </a:r>
            <a:r>
              <a:rPr lang="es-CO" dirty="0"/>
              <a:t>. A </a:t>
            </a:r>
            <a:r>
              <a:rPr lang="es-CO" dirty="0" err="1"/>
              <a:t>Report</a:t>
            </a:r>
            <a:r>
              <a:rPr lang="es-CO" dirty="0"/>
              <a:t> </a:t>
            </a:r>
            <a:r>
              <a:rPr lang="es-CO" dirty="0" err="1"/>
              <a:t>the</a:t>
            </a:r>
            <a:r>
              <a:rPr lang="es-CO" dirty="0"/>
              <a:t> </a:t>
            </a:r>
            <a:r>
              <a:rPr lang="es-CO" dirty="0" err="1"/>
              <a:t>Surgeon</a:t>
            </a:r>
            <a:r>
              <a:rPr lang="es-CO" dirty="0"/>
              <a:t> General: </a:t>
            </a:r>
            <a:r>
              <a:rPr lang="es-CO" dirty="0" err="1"/>
              <a:t>How</a:t>
            </a:r>
            <a:r>
              <a:rPr lang="es-CO" dirty="0"/>
              <a:t> </a:t>
            </a:r>
            <a:r>
              <a:rPr lang="es-CO" dirty="0" err="1"/>
              <a:t>Tobacco</a:t>
            </a:r>
            <a:r>
              <a:rPr lang="es-CO" dirty="0"/>
              <a:t> </a:t>
            </a:r>
            <a:r>
              <a:rPr lang="es-CO" dirty="0" err="1"/>
              <a:t>Smoke</a:t>
            </a:r>
            <a:r>
              <a:rPr lang="es-CO" dirty="0"/>
              <a:t> Causes </a:t>
            </a:r>
            <a:r>
              <a:rPr lang="es-CO" dirty="0" err="1"/>
              <a:t>Disease</a:t>
            </a:r>
            <a:r>
              <a:rPr lang="es-CO" dirty="0"/>
              <a:t>: </a:t>
            </a:r>
            <a:r>
              <a:rPr lang="es-CO" dirty="0" err="1"/>
              <a:t>What</a:t>
            </a:r>
            <a:r>
              <a:rPr lang="es-CO" dirty="0"/>
              <a:t> </a:t>
            </a:r>
            <a:r>
              <a:rPr lang="es-CO" dirty="0" err="1"/>
              <a:t>It</a:t>
            </a:r>
            <a:r>
              <a:rPr lang="es-CO" dirty="0"/>
              <a:t> </a:t>
            </a:r>
            <a:r>
              <a:rPr lang="es-CO" dirty="0" err="1"/>
              <a:t>Means</a:t>
            </a:r>
            <a:r>
              <a:rPr lang="es-CO" dirty="0"/>
              <a:t> </a:t>
            </a:r>
            <a:r>
              <a:rPr lang="es-CO" dirty="0" err="1"/>
              <a:t>to</a:t>
            </a:r>
            <a:r>
              <a:rPr lang="es-CO" dirty="0"/>
              <a:t> </a:t>
            </a:r>
            <a:r>
              <a:rPr lang="es-CO" dirty="0" err="1"/>
              <a:t>You</a:t>
            </a:r>
            <a:r>
              <a:rPr lang="es-CO" dirty="0"/>
              <a:t>. </a:t>
            </a:r>
            <a:r>
              <a:rPr lang="es-CO" dirty="0" err="1"/>
              <a:t>Services</a:t>
            </a:r>
            <a:r>
              <a:rPr lang="es-CO" dirty="0"/>
              <a:t>, Centers </a:t>
            </a:r>
            <a:r>
              <a:rPr lang="es-CO" dirty="0" err="1"/>
              <a:t>for</a:t>
            </a:r>
            <a:r>
              <a:rPr lang="es-CO" dirty="0"/>
              <a:t> </a:t>
            </a:r>
            <a:r>
              <a:rPr lang="es-CO" dirty="0" err="1"/>
              <a:t>Disease</a:t>
            </a:r>
            <a:r>
              <a:rPr lang="es-CO" dirty="0"/>
              <a:t> Control </a:t>
            </a:r>
            <a:r>
              <a:rPr lang="es-CO" dirty="0" err="1"/>
              <a:t>Prevention,National</a:t>
            </a:r>
            <a:r>
              <a:rPr lang="es-CO" dirty="0"/>
              <a:t> Center </a:t>
            </a:r>
            <a:r>
              <a:rPr lang="es-CO" dirty="0" err="1"/>
              <a:t>Chronic</a:t>
            </a:r>
            <a:r>
              <a:rPr lang="es-CO" dirty="0"/>
              <a:t> </a:t>
            </a:r>
            <a:r>
              <a:rPr lang="es-CO" dirty="0" err="1"/>
              <a:t>Prevention</a:t>
            </a:r>
            <a:r>
              <a:rPr lang="es-CO" dirty="0"/>
              <a:t> </a:t>
            </a:r>
            <a:r>
              <a:rPr lang="es-CO" dirty="0" err="1"/>
              <a:t>Promotion</a:t>
            </a:r>
            <a:r>
              <a:rPr lang="es-CO" dirty="0"/>
              <a:t>, Office </a:t>
            </a:r>
            <a:r>
              <a:rPr lang="es-CO" dirty="0" err="1"/>
              <a:t>on</a:t>
            </a:r>
            <a:r>
              <a:rPr lang="es-CO" dirty="0"/>
              <a:t> Smoking </a:t>
            </a:r>
            <a:r>
              <a:rPr lang="es-CO" dirty="0" err="1"/>
              <a:t>Health</a:t>
            </a:r>
            <a:r>
              <a:rPr lang="es-CO" dirty="0"/>
              <a:t> 2010.</a:t>
            </a:r>
          </a:p>
          <a:p>
            <a:pPr marL="285750" indent="-285750">
              <a:buFontTx/>
              <a:buChar char="-"/>
            </a:pPr>
            <a:endParaRPr lang="es-CO" dirty="0"/>
          </a:p>
          <a:p>
            <a:pPr marL="285750" indent="-285750">
              <a:buFontTx/>
              <a:buChar char="-"/>
            </a:pPr>
            <a:r>
              <a:rPr lang="es-CO" dirty="0"/>
              <a:t>Rivera Rodríguez D, Niño Bogoya A. ABC de la Ley Antitabaco. Ley 1335 de 2009.</a:t>
            </a:r>
          </a:p>
          <a:p>
            <a:pPr marL="285750" indent="-285750">
              <a:buFontTx/>
              <a:buChar char="-"/>
            </a:pPr>
            <a:endParaRPr lang="es-CO" dirty="0"/>
          </a:p>
          <a:p>
            <a:pPr marL="285750" indent="-285750">
              <a:buFontTx/>
              <a:buChar char="-"/>
            </a:pPr>
            <a:r>
              <a:rPr lang="es-CO" dirty="0"/>
              <a:t>Ministerio de salud y protección social Universidad </a:t>
            </a:r>
            <a:r>
              <a:rPr lang="es-CO" dirty="0" err="1"/>
              <a:t>Javeriana.Programa</a:t>
            </a:r>
            <a:r>
              <a:rPr lang="es-CO" dirty="0"/>
              <a:t> para la cesación del consumo de tabaco y atención del tabaquismo. 2017. Disponible en : </a:t>
            </a:r>
            <a:r>
              <a:rPr lang="es-CO" dirty="0">
                <a:hlinkClick r:id="rId3"/>
              </a:rPr>
              <a:t>https://www.minsalud.gov.co/sites/rid/Lists/BibliotecaDigital/RIDE/VS/PP/ENT/programa-cesacion-tabaco.pdf</a:t>
            </a:r>
            <a:endParaRPr lang="es-CO" dirty="0"/>
          </a:p>
          <a:p>
            <a:pPr marL="285750" indent="-285750">
              <a:buFontTx/>
              <a:buChar char="-"/>
            </a:pPr>
            <a:endParaRPr lang="es-CO" dirty="0"/>
          </a:p>
          <a:p>
            <a:pPr marL="285750" indent="-285750">
              <a:buFontTx/>
              <a:buChar char="-"/>
            </a:pPr>
            <a:r>
              <a:rPr lang="es-CO" dirty="0"/>
              <a:t>Ministerio de salud y protección social. ABECÉ: Cesación del consumo de tabaco: consejería breve.2018.Disponible: </a:t>
            </a:r>
            <a:r>
              <a:rPr lang="es-CO" dirty="0">
                <a:hlinkClick r:id="rId4"/>
              </a:rPr>
              <a:t>https://www.minsalud.gov.co/sites/rid/Lists/BibliotecaDigital/RIDE/VS/PP/ENT/abece-consejeria-breve.pdf</a:t>
            </a:r>
            <a:endParaRPr lang="es-CO" dirty="0"/>
          </a:p>
          <a:p>
            <a:endParaRPr lang="es-CO" dirty="0"/>
          </a:p>
          <a:p>
            <a:pPr marL="285750" indent="-285750">
              <a:buFontTx/>
              <a:buChar char="-"/>
            </a:pPr>
            <a:r>
              <a:rPr lang="es-CO" dirty="0"/>
              <a:t>Gráficas tomadas de internet en los siguientes vínculos: </a:t>
            </a:r>
            <a:r>
              <a:rPr lang="es-CO" u="sng" dirty="0">
                <a:hlinkClick r:id="rId5"/>
              </a:rPr>
              <a:t>https://icon-icons.com/es/icono/cigarrillo/39527</a:t>
            </a:r>
            <a:r>
              <a:rPr lang="es-CO" dirty="0"/>
              <a:t>. </a:t>
            </a:r>
          </a:p>
          <a:p>
            <a:r>
              <a:rPr lang="es-CO" u="sng" dirty="0">
                <a:hlinkClick r:id="rId6"/>
              </a:rPr>
              <a:t>https://icon-icons.com/es/icono/de-viaje-vacaciones-vacaciones-incendio-fuego-de-le%C3%B1a/89087</a:t>
            </a:r>
            <a:endParaRPr lang="es-CO" dirty="0"/>
          </a:p>
          <a:p>
            <a:r>
              <a:rPr lang="es-CO" u="sng" dirty="0">
                <a:hlinkClick r:id="rId7"/>
              </a:rPr>
              <a:t>https://icon-icons.com/es/buscar/iconos/?filtro=contaminacion</a:t>
            </a:r>
            <a:endParaRPr lang="es-CO" dirty="0"/>
          </a:p>
          <a:p>
            <a:r>
              <a:rPr lang="es-CO" dirty="0"/>
              <a:t>https://www.freepik.es/vector-premium/ilustracion-vectorial-contaminacion-aire_2586286.htm</a:t>
            </a:r>
          </a:p>
          <a:p>
            <a:r>
              <a:rPr lang="es-CO" dirty="0"/>
              <a:t> </a:t>
            </a:r>
          </a:p>
          <a:p>
            <a:pPr marL="285750" indent="-285750">
              <a:buFontTx/>
              <a:buChar char="-"/>
            </a:pPr>
            <a:endParaRPr lang="es-CO" dirty="0"/>
          </a:p>
        </p:txBody>
      </p:sp>
    </p:spTree>
    <p:extLst>
      <p:ext uri="{BB962C8B-B14F-4D97-AF65-F5344CB8AC3E}">
        <p14:creationId xmlns:p14="http://schemas.microsoft.com/office/powerpoint/2010/main" val="117785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A22E36-E147-4FD9-8707-604FEC948949}"/>
              </a:ext>
            </a:extLst>
          </p:cNvPr>
          <p:cNvSpPr>
            <a:spLocks noGrp="1"/>
          </p:cNvSpPr>
          <p:nvPr>
            <p:ph type="title"/>
          </p:nvPr>
        </p:nvSpPr>
        <p:spPr/>
        <p:txBody>
          <a:bodyPr/>
          <a:lstStyle/>
          <a:p>
            <a:r>
              <a:rPr lang="es-CO"/>
              <a:t>BIBLIOGRAFIA</a:t>
            </a:r>
          </a:p>
        </p:txBody>
      </p:sp>
      <p:sp>
        <p:nvSpPr>
          <p:cNvPr id="3" name="Marcador de contenido 2">
            <a:extLst>
              <a:ext uri="{FF2B5EF4-FFF2-40B4-BE49-F238E27FC236}">
                <a16:creationId xmlns:a16="http://schemas.microsoft.com/office/drawing/2014/main" xmlns="" id="{72A9F55C-4904-4F8B-967E-66C570E14490}"/>
              </a:ext>
            </a:extLst>
          </p:cNvPr>
          <p:cNvSpPr>
            <a:spLocks noGrp="1"/>
          </p:cNvSpPr>
          <p:nvPr>
            <p:ph sz="half" idx="1"/>
          </p:nvPr>
        </p:nvSpPr>
        <p:spPr>
          <a:xfrm>
            <a:off x="838200" y="1825625"/>
            <a:ext cx="11049000" cy="4351338"/>
          </a:xfrm>
        </p:spPr>
        <p:txBody>
          <a:bodyPr>
            <a:normAutofit/>
          </a:bodyPr>
          <a:lstStyle/>
          <a:p>
            <a:pPr>
              <a:buFont typeface="Arial" panose="020B0604020202020204" pitchFamily="34" charset="0"/>
              <a:buChar char="•"/>
            </a:pPr>
            <a:r>
              <a:rPr lang="es-CO"/>
              <a:t>Imágenes tomadas de Internet en los siguientes vínculos:  </a:t>
            </a:r>
            <a:r>
              <a:rPr lang="es-CO" u="sng">
                <a:hlinkClick r:id="rId2"/>
              </a:rPr>
              <a:t>https://pixabay.com/es/hombre-usuario-perfil-persona42934/</a:t>
            </a:r>
            <a:r>
              <a:rPr lang="es-CO"/>
              <a:t>. </a:t>
            </a:r>
            <a:r>
              <a:rPr lang="es-CO" u="sng">
                <a:hlinkClick r:id="rId3"/>
              </a:rPr>
              <a:t>https://commons.wikimedia.org/wiki/File:PDB_1qlp_EBI.jpg</a:t>
            </a:r>
            <a:endParaRPr lang="es-CO"/>
          </a:p>
          <a:p>
            <a:pPr>
              <a:buFont typeface="Arial" panose="020B0604020202020204" pitchFamily="34" charset="0"/>
              <a:buChar char="•"/>
            </a:pPr>
            <a:r>
              <a:rPr lang="es-CO"/>
              <a:t>https://ast.wikipedia.org/wiki/Asma</a:t>
            </a:r>
          </a:p>
          <a:p>
            <a:pPr>
              <a:buFont typeface="Arial" panose="020B0604020202020204" pitchFamily="34" charset="0"/>
              <a:buChar char="•"/>
            </a:pPr>
            <a:r>
              <a:rPr lang="es-CO" u="sng">
                <a:hlinkClick r:id="rId4"/>
              </a:rPr>
              <a:t>https://pixabay.com/es/pulmones-pulm%C3%B3n-icono-respiraci%C3%B3n-2803208/</a:t>
            </a:r>
            <a:endParaRPr lang="es-CO"/>
          </a:p>
        </p:txBody>
      </p:sp>
    </p:spTree>
    <p:extLst>
      <p:ext uri="{BB962C8B-B14F-4D97-AF65-F5344CB8AC3E}">
        <p14:creationId xmlns:p14="http://schemas.microsoft.com/office/powerpoint/2010/main" val="33350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0" y="0"/>
            <a:ext cx="6091376"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rgbClr val="005493"/>
              </a:solidFill>
            </a:endParaRPr>
          </a:p>
        </p:txBody>
      </p:sp>
      <p:sp>
        <p:nvSpPr>
          <p:cNvPr id="11" name="Marcador de texto 10"/>
          <p:cNvSpPr>
            <a:spLocks noGrp="1"/>
          </p:cNvSpPr>
          <p:nvPr>
            <p:ph type="body" sz="quarter" idx="18"/>
          </p:nvPr>
        </p:nvSpPr>
        <p:spPr>
          <a:xfrm>
            <a:off x="413015" y="2828489"/>
            <a:ext cx="5211724" cy="686979"/>
          </a:xfrm>
        </p:spPr>
        <p:txBody>
          <a:bodyPr/>
          <a:lstStyle/>
          <a:p>
            <a:r>
              <a:rPr lang="es-ES_tradnl" dirty="0"/>
              <a:t>OBJETIVO GENERAL </a:t>
            </a:r>
          </a:p>
        </p:txBody>
      </p:sp>
      <p:pic>
        <p:nvPicPr>
          <p:cNvPr id="15" name="Imagen 1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6585" y="6044177"/>
            <a:ext cx="5251801" cy="579896"/>
          </a:xfrm>
          <a:prstGeom prst="rect">
            <a:avLst/>
          </a:prstGeom>
        </p:spPr>
      </p:pic>
      <p:sp>
        <p:nvSpPr>
          <p:cNvPr id="4" name="CuadroTexto 3">
            <a:extLst>
              <a:ext uri="{FF2B5EF4-FFF2-40B4-BE49-F238E27FC236}">
                <a16:creationId xmlns:a16="http://schemas.microsoft.com/office/drawing/2014/main" xmlns="" id="{CAE47509-D91B-40B5-9137-C969E878076E}"/>
              </a:ext>
            </a:extLst>
          </p:cNvPr>
          <p:cNvSpPr txBox="1"/>
          <p:nvPr/>
        </p:nvSpPr>
        <p:spPr>
          <a:xfrm>
            <a:off x="6625883" y="1364566"/>
            <a:ext cx="4783015" cy="4031873"/>
          </a:xfrm>
          <a:prstGeom prst="rect">
            <a:avLst/>
          </a:prstGeom>
          <a:noFill/>
        </p:spPr>
        <p:txBody>
          <a:bodyPr wrap="square" rtlCol="0">
            <a:spAutoFit/>
          </a:bodyPr>
          <a:lstStyle/>
          <a:p>
            <a:r>
              <a:rPr lang="es-CO" sz="3200" i="1" dirty="0"/>
              <a:t>Actualizar los conocimientos relacionados con la prevención primaria en la atención del paciente con Enfermedad Pulmonar Obstructiva Crónica (EPOC).</a:t>
            </a:r>
            <a:endParaRPr lang="es-CO" sz="3200" dirty="0"/>
          </a:p>
        </p:txBody>
      </p:sp>
    </p:spTree>
    <p:extLst>
      <p:ext uri="{BB962C8B-B14F-4D97-AF65-F5344CB8AC3E}">
        <p14:creationId xmlns:p14="http://schemas.microsoft.com/office/powerpoint/2010/main" val="57934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0" y="0"/>
            <a:ext cx="6091376"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rgbClr val="005493"/>
              </a:solidFill>
            </a:endParaRPr>
          </a:p>
        </p:txBody>
      </p:sp>
      <p:sp>
        <p:nvSpPr>
          <p:cNvPr id="10" name="Marcador de texto 9"/>
          <p:cNvSpPr>
            <a:spLocks noGrp="1"/>
          </p:cNvSpPr>
          <p:nvPr>
            <p:ph type="body" sz="quarter" idx="17"/>
          </p:nvPr>
        </p:nvSpPr>
        <p:spPr>
          <a:xfrm>
            <a:off x="413015" y="3594968"/>
            <a:ext cx="5225371" cy="404595"/>
          </a:xfrm>
        </p:spPr>
        <p:txBody>
          <a:bodyPr/>
          <a:lstStyle/>
          <a:p>
            <a:r>
              <a:rPr lang="es-ES_tradnl" dirty="0"/>
              <a:t>En el siguiente módulo encontrará: </a:t>
            </a:r>
          </a:p>
        </p:txBody>
      </p:sp>
      <p:sp>
        <p:nvSpPr>
          <p:cNvPr id="11" name="Marcador de texto 10"/>
          <p:cNvSpPr>
            <a:spLocks noGrp="1"/>
          </p:cNvSpPr>
          <p:nvPr>
            <p:ph type="body" sz="quarter" idx="18"/>
          </p:nvPr>
        </p:nvSpPr>
        <p:spPr>
          <a:xfrm>
            <a:off x="413015" y="2828489"/>
            <a:ext cx="5211724" cy="686979"/>
          </a:xfrm>
        </p:spPr>
        <p:txBody>
          <a:bodyPr/>
          <a:lstStyle/>
          <a:p>
            <a:r>
              <a:rPr lang="es-ES_tradnl" dirty="0"/>
              <a:t>CONTENIDO</a:t>
            </a:r>
          </a:p>
        </p:txBody>
      </p:sp>
      <p:pic>
        <p:nvPicPr>
          <p:cNvPr id="15" name="Imagen 1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6585" y="6044177"/>
            <a:ext cx="5251801" cy="579896"/>
          </a:xfrm>
          <a:prstGeom prst="rect">
            <a:avLst/>
          </a:prstGeom>
        </p:spPr>
      </p:pic>
      <p:sp>
        <p:nvSpPr>
          <p:cNvPr id="2" name="CuadroTexto 1">
            <a:extLst>
              <a:ext uri="{FF2B5EF4-FFF2-40B4-BE49-F238E27FC236}">
                <a16:creationId xmlns:a16="http://schemas.microsoft.com/office/drawing/2014/main" xmlns="" id="{67F09F59-7C23-47A1-8016-3524F3527501}"/>
              </a:ext>
            </a:extLst>
          </p:cNvPr>
          <p:cNvSpPr txBox="1"/>
          <p:nvPr/>
        </p:nvSpPr>
        <p:spPr>
          <a:xfrm>
            <a:off x="6850966" y="984738"/>
            <a:ext cx="4928019" cy="4801314"/>
          </a:xfrm>
          <a:prstGeom prst="rect">
            <a:avLst/>
          </a:prstGeom>
          <a:noFill/>
        </p:spPr>
        <p:txBody>
          <a:bodyPr wrap="square" rtlCol="0">
            <a:spAutoFit/>
          </a:bodyPr>
          <a:lstStyle/>
          <a:p>
            <a:pPr marL="285750" indent="-285750">
              <a:buFontTx/>
              <a:buChar char="-"/>
            </a:pPr>
            <a:r>
              <a:rPr lang="es-CO" sz="3200" i="1" dirty="0"/>
              <a:t>Definición.</a:t>
            </a:r>
          </a:p>
          <a:p>
            <a:pPr marL="285750" indent="-285750">
              <a:buFontTx/>
              <a:buChar char="-"/>
            </a:pPr>
            <a:r>
              <a:rPr lang="es-CO" sz="3200" i="1" dirty="0"/>
              <a:t>Etiología.</a:t>
            </a:r>
          </a:p>
          <a:p>
            <a:pPr marL="285750" indent="-285750">
              <a:buFontTx/>
              <a:buChar char="-"/>
            </a:pPr>
            <a:r>
              <a:rPr lang="es-CO" sz="3200" i="1" dirty="0"/>
              <a:t>Factores de riesgo : </a:t>
            </a:r>
            <a:r>
              <a:rPr lang="es-CO" sz="3200" i="1" dirty="0" err="1"/>
              <a:t>Exposicionales</a:t>
            </a:r>
            <a:r>
              <a:rPr lang="es-CO" sz="3200" i="1"/>
              <a:t>, del huesped.</a:t>
            </a:r>
          </a:p>
          <a:p>
            <a:pPr marL="285750" indent="-285750">
              <a:buFontTx/>
              <a:buChar char="-"/>
            </a:pPr>
            <a:r>
              <a:rPr lang="es-CO" sz="3200" i="1"/>
              <a:t>Factores protectores.</a:t>
            </a:r>
          </a:p>
          <a:p>
            <a:pPr marL="285750" indent="-285750">
              <a:buFontTx/>
              <a:buChar char="-"/>
            </a:pPr>
            <a:r>
              <a:rPr lang="es-CO" sz="3200" i="1"/>
              <a:t>Fisiología y fisiopatología.</a:t>
            </a:r>
          </a:p>
          <a:p>
            <a:pPr marL="285750" indent="-285750">
              <a:buFontTx/>
              <a:buChar char="-"/>
            </a:pPr>
            <a:r>
              <a:rPr lang="es-CO" sz="3200" i="1"/>
              <a:t>Promoción de la salud. </a:t>
            </a:r>
          </a:p>
          <a:p>
            <a:pPr marL="285750" indent="-285750">
              <a:buFontTx/>
              <a:buChar char="-"/>
            </a:pPr>
            <a:endParaRPr lang="es-CO" sz="3200"/>
          </a:p>
          <a:p>
            <a:pPr marL="285750" indent="-285750">
              <a:buFontTx/>
              <a:buChar char="-"/>
            </a:pPr>
            <a:endParaRPr lang="es-CO"/>
          </a:p>
        </p:txBody>
      </p:sp>
    </p:spTree>
    <p:extLst>
      <p:ext uri="{BB962C8B-B14F-4D97-AF65-F5344CB8AC3E}">
        <p14:creationId xmlns:p14="http://schemas.microsoft.com/office/powerpoint/2010/main" val="77212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DEFINICIÓN </a:t>
            </a:r>
          </a:p>
        </p:txBody>
      </p:sp>
      <p:sp>
        <p:nvSpPr>
          <p:cNvPr id="5" name="Marcador de texto 4"/>
          <p:cNvSpPr>
            <a:spLocks noGrp="1"/>
          </p:cNvSpPr>
          <p:nvPr>
            <p:ph type="body" sz="quarter" idx="3"/>
          </p:nvPr>
        </p:nvSpPr>
        <p:spPr>
          <a:xfrm>
            <a:off x="836612" y="1574671"/>
            <a:ext cx="10515600" cy="560439"/>
          </a:xfrm>
        </p:spPr>
        <p:txBody>
          <a:bodyPr/>
          <a:lstStyle/>
          <a:p>
            <a:r>
              <a:rPr lang="es-CO"/>
              <a:t>Enfermedad Pulmonar Obstructiva crónica (EPOC)</a:t>
            </a:r>
            <a:endParaRPr lang="es-ES_tradnl"/>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graphicFrame>
        <p:nvGraphicFramePr>
          <p:cNvPr id="4" name="Marcador de contenido 3">
            <a:extLst>
              <a:ext uri="{FF2B5EF4-FFF2-40B4-BE49-F238E27FC236}">
                <a16:creationId xmlns:a16="http://schemas.microsoft.com/office/drawing/2014/main" xmlns="" id="{7C6FAF19-991B-47D4-BAA5-77E3B835AA4A}"/>
              </a:ext>
            </a:extLst>
          </p:cNvPr>
          <p:cNvGraphicFramePr>
            <a:graphicFrameLocks noGrp="1"/>
          </p:cNvGraphicFramePr>
          <p:nvPr>
            <p:ph sz="half" idx="2"/>
            <p:extLst>
              <p:ext uri="{D42A27DB-BD31-4B8C-83A1-F6EECF244321}">
                <p14:modId xmlns:p14="http://schemas.microsoft.com/office/powerpoint/2010/main" val="387279137"/>
              </p:ext>
            </p:extLst>
          </p:nvPr>
        </p:nvGraphicFramePr>
        <p:xfrm>
          <a:off x="836612" y="2359741"/>
          <a:ext cx="10973216" cy="3375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Imagen 1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7" name="Marcador de pie de página 6">
            <a:extLst>
              <a:ext uri="{FF2B5EF4-FFF2-40B4-BE49-F238E27FC236}">
                <a16:creationId xmlns:a16="http://schemas.microsoft.com/office/drawing/2014/main" xmlns="" id="{99474AD3-F7E5-4ADC-A8EF-3ED716ECFF20}"/>
              </a:ext>
            </a:extLst>
          </p:cNvPr>
          <p:cNvSpPr>
            <a:spLocks noGrp="1"/>
          </p:cNvSpPr>
          <p:nvPr>
            <p:ph type="ftr" sz="quarter" idx="11"/>
          </p:nvPr>
        </p:nvSpPr>
        <p:spPr>
          <a:xfrm>
            <a:off x="465406" y="6379955"/>
            <a:ext cx="6779456" cy="365125"/>
          </a:xfrm>
        </p:spPr>
        <p:txBody>
          <a:bodyPr/>
          <a:lstStyle/>
          <a:p>
            <a:pPr algn="l">
              <a:defRPr/>
            </a:pPr>
            <a:r>
              <a:rPr lang="en-US"/>
              <a:t>Global Strategy for the Diagnosis, Management, and Prevention of Chronic Obstructive Lung Disease 2019 Report. 2018 Nov 14.</a:t>
            </a:r>
          </a:p>
        </p:txBody>
      </p:sp>
    </p:spTree>
    <p:extLst>
      <p:ext uri="{BB962C8B-B14F-4D97-AF65-F5344CB8AC3E}">
        <p14:creationId xmlns:p14="http://schemas.microsoft.com/office/powerpoint/2010/main" val="37376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4517"/>
            <a:ext cx="10515600" cy="1325563"/>
          </a:xfrm>
        </p:spPr>
        <p:txBody>
          <a:bodyPr/>
          <a:lstStyle/>
          <a:p>
            <a:r>
              <a:rPr lang="es-ES_tradnl"/>
              <a:t>ETIOLOGÍA </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defRPr/>
            </a:pPr>
            <a:r>
              <a:rPr lang="en-US"/>
              <a:t>Global Strategy for the Diagnosis, Management, and Prevention of Chronic Obstructive Lung Disease 2019 Report. 2018 Nov 14.</a:t>
            </a:r>
          </a:p>
        </p:txBody>
      </p:sp>
      <p:pic>
        <p:nvPicPr>
          <p:cNvPr id="8" name="Imagen 7" descr="Imagen que contiene captura de pantalla&#10;&#10;Descripción generada automáticamente">
            <a:extLst>
              <a:ext uri="{FF2B5EF4-FFF2-40B4-BE49-F238E27FC236}">
                <a16:creationId xmlns:a16="http://schemas.microsoft.com/office/drawing/2014/main" xmlns="" id="{8F4017FF-A9EF-4A54-A36D-B7FD53ABF36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813809" y="1500080"/>
            <a:ext cx="8694295" cy="4468101"/>
          </a:xfrm>
          <a:prstGeom prst="rect">
            <a:avLst/>
          </a:prstGeom>
        </p:spPr>
      </p:pic>
    </p:spTree>
    <p:extLst>
      <p:ext uri="{BB962C8B-B14F-4D97-AF65-F5344CB8AC3E}">
        <p14:creationId xmlns:p14="http://schemas.microsoft.com/office/powerpoint/2010/main" val="120392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38200" y="0"/>
            <a:ext cx="10515600" cy="1325563"/>
          </a:xfrm>
        </p:spPr>
        <p:txBody>
          <a:bodyPr/>
          <a:lstStyle/>
          <a:p>
            <a:r>
              <a:rPr lang="es-ES_tradnl"/>
              <a:t>FACTORES DE RIESGO </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162232" y="6318358"/>
            <a:ext cx="7450015" cy="365125"/>
          </a:xfrm>
        </p:spPr>
        <p:txBody>
          <a:bodyPr/>
          <a:lstStyle/>
          <a:p>
            <a:pPr algn="l">
              <a:defRPr/>
            </a:pPr>
            <a:r>
              <a:rPr lang="en-US" dirty="0"/>
              <a:t>1. Global Strategy for the Diagnosis, Management, and Prevention of Chronic Obstructive Lung Disease 2019 Report. 2018 Nov 14.  2. National Clinical Guideline Centre (UK).  3. </a:t>
            </a:r>
            <a:r>
              <a:rPr lang="es-CO" dirty="0"/>
              <a:t>Barnes PJ. New </a:t>
            </a:r>
            <a:r>
              <a:rPr lang="es-CO" dirty="0" err="1"/>
              <a:t>treatments</a:t>
            </a:r>
            <a:r>
              <a:rPr lang="es-CO" dirty="0"/>
              <a:t> </a:t>
            </a:r>
            <a:r>
              <a:rPr lang="es-CO" dirty="0" err="1"/>
              <a:t>for</a:t>
            </a:r>
            <a:r>
              <a:rPr lang="es-CO" dirty="0"/>
              <a:t> COPD-  4 Asociación Colombiana de Neumología y Cirugía de Tórax</a:t>
            </a:r>
            <a:endParaRPr lang="en-US" dirty="0"/>
          </a:p>
        </p:txBody>
      </p:sp>
      <p:graphicFrame>
        <p:nvGraphicFramePr>
          <p:cNvPr id="5" name="Diagrama 4">
            <a:extLst>
              <a:ext uri="{FF2B5EF4-FFF2-40B4-BE49-F238E27FC236}">
                <a16:creationId xmlns:a16="http://schemas.microsoft.com/office/drawing/2014/main" xmlns="" id="{4EF993ED-7EAA-4564-BA0C-D9AA23504319}"/>
              </a:ext>
            </a:extLst>
          </p:cNvPr>
          <p:cNvGraphicFramePr/>
          <p:nvPr>
            <p:extLst>
              <p:ext uri="{D42A27DB-BD31-4B8C-83A1-F6EECF244321}">
                <p14:modId xmlns:p14="http://schemas.microsoft.com/office/powerpoint/2010/main" val="392335615"/>
              </p:ext>
            </p:extLst>
          </p:nvPr>
        </p:nvGraphicFramePr>
        <p:xfrm>
          <a:off x="1549968" y="1121436"/>
          <a:ext cx="9439421" cy="4970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152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13117" y="123136"/>
            <a:ext cx="10515600" cy="1325563"/>
          </a:xfrm>
        </p:spPr>
        <p:txBody>
          <a:bodyPr/>
          <a:lstStyle/>
          <a:p>
            <a:r>
              <a:rPr lang="es-ES_tradnl" dirty="0"/>
              <a:t>FACTORES DE RIESGO </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dirty="0"/>
          </a:p>
        </p:txBody>
      </p:sp>
      <p:sp>
        <p:nvSpPr>
          <p:cNvPr id="8" name="Marcador de contenido 7"/>
          <p:cNvSpPr>
            <a:spLocks noGrp="1"/>
          </p:cNvSpPr>
          <p:nvPr>
            <p:ph sz="half" idx="1"/>
          </p:nvPr>
        </p:nvSpPr>
        <p:spPr>
          <a:xfrm>
            <a:off x="6808763" y="477678"/>
            <a:ext cx="5058772" cy="1100455"/>
          </a:xfrm>
        </p:spPr>
        <p:txBody>
          <a:bodyPr/>
          <a:lstStyle/>
          <a:p>
            <a:pPr lvl="0"/>
            <a:endParaRPr lang="es-CO" dirty="0"/>
          </a:p>
          <a:p>
            <a:pPr lvl="1"/>
            <a:endParaRPr lang="es-CO" dirty="0"/>
          </a:p>
          <a:p>
            <a:pPr lvl="1"/>
            <a:endParaRPr lang="es-CO" dirty="0"/>
          </a:p>
          <a:p>
            <a:endParaRPr lang="es-ES_tradnl" dirty="0"/>
          </a:p>
        </p:txBody>
      </p:sp>
      <p:pic>
        <p:nvPicPr>
          <p:cNvPr id="12" name="Imagen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02779"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179831"/>
            <a:ext cx="7450015" cy="678169"/>
          </a:xfrm>
        </p:spPr>
        <p:txBody>
          <a:bodyPr/>
          <a:lstStyle/>
          <a:p>
            <a:pPr algn="l">
              <a:defRPr/>
            </a:pPr>
            <a:r>
              <a:rPr lang="en-US" dirty="0"/>
              <a:t>1. Global Strategy for the Diagnosis, Management, and Prevention of Chronic Obstructive Lung Disease 2019 Report. 2018 Nov 14.  2. National Clinical Guideline Centre (UK).  3. </a:t>
            </a:r>
            <a:r>
              <a:rPr lang="es-CO" dirty="0"/>
              <a:t>Barnes PJ. New </a:t>
            </a:r>
            <a:r>
              <a:rPr lang="es-CO" dirty="0" err="1"/>
              <a:t>treatments</a:t>
            </a:r>
            <a:r>
              <a:rPr lang="es-CO" dirty="0"/>
              <a:t> </a:t>
            </a:r>
            <a:r>
              <a:rPr lang="es-CO" dirty="0" err="1"/>
              <a:t>for</a:t>
            </a:r>
            <a:r>
              <a:rPr lang="es-CO" dirty="0"/>
              <a:t> COPD</a:t>
            </a:r>
            <a:endParaRPr lang="en-US" dirty="0"/>
          </a:p>
        </p:txBody>
      </p:sp>
      <p:graphicFrame>
        <p:nvGraphicFramePr>
          <p:cNvPr id="4" name="Diagrama 3">
            <a:extLst>
              <a:ext uri="{FF2B5EF4-FFF2-40B4-BE49-F238E27FC236}">
                <a16:creationId xmlns:a16="http://schemas.microsoft.com/office/drawing/2014/main" xmlns="" id="{9525B951-5C57-49A4-8DC9-1F87CFCD1F46}"/>
              </a:ext>
            </a:extLst>
          </p:cNvPr>
          <p:cNvGraphicFramePr/>
          <p:nvPr>
            <p:extLst>
              <p:ext uri="{D42A27DB-BD31-4B8C-83A1-F6EECF244321}">
                <p14:modId xmlns:p14="http://schemas.microsoft.com/office/powerpoint/2010/main" val="2652434791"/>
              </p:ext>
            </p:extLst>
          </p:nvPr>
        </p:nvGraphicFramePr>
        <p:xfrm>
          <a:off x="1063283" y="1139484"/>
          <a:ext cx="10065433" cy="4998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325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4517"/>
            <a:ext cx="10515600" cy="1325563"/>
          </a:xfrm>
        </p:spPr>
        <p:txBody>
          <a:bodyPr/>
          <a:lstStyle/>
          <a:p>
            <a:r>
              <a:rPr lang="es-ES_tradnl"/>
              <a:t>FACTORES DE RIESGO </a:t>
            </a:r>
          </a:p>
        </p:txBody>
      </p:sp>
      <p:sp>
        <p:nvSpPr>
          <p:cNvPr id="10" name="Rectángulo 9"/>
          <p:cNvSpPr/>
          <p:nvPr/>
        </p:nvSpPr>
        <p:spPr>
          <a:xfrm>
            <a:off x="0" y="0"/>
            <a:ext cx="324465" cy="6858000"/>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2" name="Imagen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74192" y="6179831"/>
            <a:ext cx="4561298" cy="503652"/>
          </a:xfrm>
          <a:prstGeom prst="rect">
            <a:avLst/>
          </a:prstGeom>
        </p:spPr>
      </p:pic>
      <p:sp>
        <p:nvSpPr>
          <p:cNvPr id="2" name="Marcador de pie de página 1">
            <a:extLst>
              <a:ext uri="{FF2B5EF4-FFF2-40B4-BE49-F238E27FC236}">
                <a16:creationId xmlns:a16="http://schemas.microsoft.com/office/drawing/2014/main" xmlns="" id="{129E80F8-42A3-431E-8A64-1F2B6E07E605}"/>
              </a:ext>
            </a:extLst>
          </p:cNvPr>
          <p:cNvSpPr>
            <a:spLocks noGrp="1"/>
          </p:cNvSpPr>
          <p:nvPr>
            <p:ph type="ftr" sz="quarter" idx="11"/>
          </p:nvPr>
        </p:nvSpPr>
        <p:spPr>
          <a:xfrm>
            <a:off x="256510" y="6492875"/>
            <a:ext cx="7450015" cy="365125"/>
          </a:xfrm>
        </p:spPr>
        <p:txBody>
          <a:bodyPr/>
          <a:lstStyle/>
          <a:p>
            <a:pPr algn="l">
              <a:defRPr/>
            </a:pPr>
            <a:r>
              <a:rPr lang="en-US"/>
              <a:t>Global Strategy for the Diagnosis, Management, and Prevention of Chronic Obstructive Lung Disease 2019 Report. 2018 Nov 14.</a:t>
            </a:r>
          </a:p>
        </p:txBody>
      </p:sp>
      <p:grpSp>
        <p:nvGrpSpPr>
          <p:cNvPr id="9" name="Grupo 8">
            <a:extLst>
              <a:ext uri="{FF2B5EF4-FFF2-40B4-BE49-F238E27FC236}">
                <a16:creationId xmlns:a16="http://schemas.microsoft.com/office/drawing/2014/main" xmlns="" id="{A77694D6-FAB1-4C38-9307-CBB1C5A21E31}"/>
              </a:ext>
            </a:extLst>
          </p:cNvPr>
          <p:cNvGrpSpPr/>
          <p:nvPr/>
        </p:nvGrpSpPr>
        <p:grpSpPr>
          <a:xfrm>
            <a:off x="1519084" y="840271"/>
            <a:ext cx="9933141" cy="5177457"/>
            <a:chOff x="0" y="0"/>
            <a:chExt cx="5876925" cy="3200400"/>
          </a:xfrm>
        </p:grpSpPr>
        <p:graphicFrame>
          <p:nvGraphicFramePr>
            <p:cNvPr id="13" name="Diagrama 12">
              <a:extLst>
                <a:ext uri="{FF2B5EF4-FFF2-40B4-BE49-F238E27FC236}">
                  <a16:creationId xmlns:a16="http://schemas.microsoft.com/office/drawing/2014/main" xmlns="" id="{9171D8DA-973C-48A7-BF76-38959E34BB01}"/>
                </a:ext>
              </a:extLst>
            </p:cNvPr>
            <p:cNvGraphicFramePr/>
            <p:nvPr>
              <p:extLst>
                <p:ext uri="{D42A27DB-BD31-4B8C-83A1-F6EECF244321}">
                  <p14:modId xmlns:p14="http://schemas.microsoft.com/office/powerpoint/2010/main" val="3534417538"/>
                </p:ext>
              </p:extLst>
            </p:nvPr>
          </p:nvGraphicFramePr>
          <p:xfrm>
            <a:off x="1238250" y="0"/>
            <a:ext cx="4638675" cy="3200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Imagen 13" descr="C:\Users\apbermudez\Desktop\stick-2260466_1280.png">
              <a:extLst>
                <a:ext uri="{FF2B5EF4-FFF2-40B4-BE49-F238E27FC236}">
                  <a16:creationId xmlns:a16="http://schemas.microsoft.com/office/drawing/2014/main" xmlns="" id="{8159A06A-6E20-44B7-B4B9-BE090643E01D}"/>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l="33979" t="-1599" r="33645" b="-711"/>
            <a:stretch/>
          </p:blipFill>
          <p:spPr bwMode="auto">
            <a:xfrm>
              <a:off x="0" y="419100"/>
              <a:ext cx="1282065" cy="2438400"/>
            </a:xfrm>
            <a:prstGeom prst="rect">
              <a:avLst/>
            </a:prstGeom>
            <a:noFill/>
            <a:ln>
              <a:noFill/>
            </a:ln>
            <a:extLst>
              <a:ext uri="{53640926-AAD7-44D8-BBD7-CCE9431645EC}">
                <a14:shadowObscured xmlns:a14="http://schemas.microsoft.com/office/drawing/2010/main"/>
              </a:ext>
            </a:extLst>
          </p:spPr>
        </p:pic>
      </p:grpSp>
      <p:sp>
        <p:nvSpPr>
          <p:cNvPr id="5" name="Marcador de contenido 4">
            <a:extLst>
              <a:ext uri="{FF2B5EF4-FFF2-40B4-BE49-F238E27FC236}">
                <a16:creationId xmlns:a16="http://schemas.microsoft.com/office/drawing/2014/main" xmlns="" id="{8A1754C4-2B9D-49CF-9FE8-979CFAB9C18C}"/>
              </a:ext>
            </a:extLst>
          </p:cNvPr>
          <p:cNvSpPr>
            <a:spLocks noGrp="1"/>
          </p:cNvSpPr>
          <p:nvPr>
            <p:ph sz="half" idx="1"/>
          </p:nvPr>
        </p:nvSpPr>
        <p:spPr>
          <a:xfrm>
            <a:off x="879985" y="1236443"/>
            <a:ext cx="3350342" cy="208790"/>
          </a:xfrm>
        </p:spPr>
        <p:txBody>
          <a:bodyPr>
            <a:noAutofit/>
          </a:bodyPr>
          <a:lstStyle/>
          <a:p>
            <a:r>
              <a:rPr lang="es-CO"/>
              <a:t>Del huésped</a:t>
            </a:r>
          </a:p>
        </p:txBody>
      </p:sp>
    </p:spTree>
    <p:extLst>
      <p:ext uri="{BB962C8B-B14F-4D97-AF65-F5344CB8AC3E}">
        <p14:creationId xmlns:p14="http://schemas.microsoft.com/office/powerpoint/2010/main" val="39501639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TotalTime>
  <Words>2118</Words>
  <Application>Microsoft Office PowerPoint</Application>
  <PresentationFormat>Panorámica</PresentationFormat>
  <Paragraphs>214</Paragraphs>
  <Slides>25</Slides>
  <Notes>7</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25</vt:i4>
      </vt:variant>
    </vt:vector>
  </HeadingPairs>
  <TitlesOfParts>
    <vt:vector size="35" baseType="lpstr">
      <vt:lpstr>Arial</vt:lpstr>
      <vt:lpstr>Arial Narrow</vt:lpstr>
      <vt:lpstr>Calibri</vt:lpstr>
      <vt:lpstr>Calibri Light</vt:lpstr>
      <vt:lpstr>Cambria</vt:lpstr>
      <vt:lpstr>Helvetica</vt:lpstr>
      <vt:lpstr>Myriad Pro</vt:lpstr>
      <vt:lpstr>Source Sans Pro</vt:lpstr>
      <vt:lpstr>ヒラギノ角ゴ Pro W3</vt:lpstr>
      <vt:lpstr>Tema de Office</vt:lpstr>
      <vt:lpstr>Presentación de PowerPoint</vt:lpstr>
      <vt:lpstr>Presentación de PowerPoint</vt:lpstr>
      <vt:lpstr>Presentación de PowerPoint</vt:lpstr>
      <vt:lpstr>Presentación de PowerPoint</vt:lpstr>
      <vt:lpstr>DEFINICIÓN </vt:lpstr>
      <vt:lpstr>ETIOLOGÍA </vt:lpstr>
      <vt:lpstr>FACTORES DE RIESGO </vt:lpstr>
      <vt:lpstr>FACTORES DE RIESGO </vt:lpstr>
      <vt:lpstr>FACTORES DE RIESGO </vt:lpstr>
      <vt:lpstr>Presentación de PowerPoint</vt:lpstr>
      <vt:lpstr>FACTORES PROTECTORES </vt:lpstr>
      <vt:lpstr>FACTORES PROTECTORES </vt:lpstr>
      <vt:lpstr>EPIDEMIOLOGÍA</vt:lpstr>
      <vt:lpstr>EPIDEMIOLOGÍA</vt:lpstr>
      <vt:lpstr>FISIOLOGÍA</vt:lpstr>
      <vt:lpstr>FISIOPATOLOGÍA</vt:lpstr>
      <vt:lpstr>FISIOPATOLOGÍA</vt:lpstr>
      <vt:lpstr>FISIOPATOLOGÍA</vt:lpstr>
      <vt:lpstr>FISIOPATOLOGIA</vt:lpstr>
      <vt:lpstr>PROMOCIÓN DE LA SALUD</vt:lpstr>
      <vt:lpstr>Presentación de PowerPoint</vt:lpstr>
      <vt:lpstr>Presentación de PowerPoint</vt:lpstr>
      <vt:lpstr>BIBLIOGRAFIA</vt:lpstr>
      <vt:lpstr>BIBLIOGRAFIA</vt:lpstr>
      <vt:lpstr>BIBLIOGRAFIA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ICONIC</dc:title>
  <dc:creator>Musedsmh</dc:creator>
  <cp:lastModifiedBy>Mauricio Rodríguez Escobar</cp:lastModifiedBy>
  <cp:revision>43</cp:revision>
  <dcterms:created xsi:type="dcterms:W3CDTF">2017-01-10T11:09:36Z</dcterms:created>
  <dcterms:modified xsi:type="dcterms:W3CDTF">2019-06-20T16:55:08Z</dcterms:modified>
</cp:coreProperties>
</file>